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74" r:id="rId2"/>
    <p:sldId id="307" r:id="rId3"/>
    <p:sldId id="258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8" r:id="rId17"/>
    <p:sldId id="287" r:id="rId18"/>
    <p:sldId id="290" r:id="rId19"/>
    <p:sldId id="289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9" r:id="rId28"/>
    <p:sldId id="298" r:id="rId29"/>
    <p:sldId id="301" r:id="rId30"/>
    <p:sldId id="302" r:id="rId31"/>
    <p:sldId id="303" r:id="rId32"/>
    <p:sldId id="304" r:id="rId33"/>
    <p:sldId id="305" r:id="rId34"/>
    <p:sldId id="300" r:id="rId35"/>
    <p:sldId id="27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2271" autoAdjust="0"/>
  </p:normalViewPr>
  <p:slideViewPr>
    <p:cSldViewPr>
      <p:cViewPr varScale="1">
        <p:scale>
          <a:sx n="54" d="100"/>
          <a:sy n="54" d="100"/>
        </p:scale>
        <p:origin x="229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C94A4-050F-4CDB-BE72-FA65445A23BB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B6F9B-F970-4FA1-85E3-A47F82E0A6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788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Добрый</a:t>
            </a:r>
            <a:r>
              <a:rPr lang="ru-RU" baseline="0" dirty="0" smtClean="0"/>
              <a:t> день, коллеги!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B6F9B-F970-4FA1-85E3-A47F82E0A61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555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B6F9B-F970-4FA1-85E3-A47F82E0A61E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73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B6F9B-F970-4FA1-85E3-A47F82E0A61E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347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B6F9B-F970-4FA1-85E3-A47F82E0A61E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3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B6F9B-F970-4FA1-85E3-A47F82E0A61E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729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B6F9B-F970-4FA1-85E3-A47F82E0A61E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630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B6F9B-F970-4FA1-85E3-A47F82E0A61E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B6F9B-F970-4FA1-85E3-A47F82E0A61E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148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B6F9B-F970-4FA1-85E3-A47F82E0A61E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883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B6F9B-F970-4FA1-85E3-A47F82E0A61E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445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B6F9B-F970-4FA1-85E3-A47F82E0A61E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899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B6F9B-F970-4FA1-85E3-A47F82E0A61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1985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B6F9B-F970-4FA1-85E3-A47F82E0A61E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620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B6F9B-F970-4FA1-85E3-A47F82E0A61E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A7C304-9ABD-4E53-93C4-B60063139329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3244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B6F9B-F970-4FA1-85E3-A47F82E0A61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611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B6F9B-F970-4FA1-85E3-A47F82E0A61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769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B6F9B-F970-4FA1-85E3-A47F82E0A61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374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B6F9B-F970-4FA1-85E3-A47F82E0A61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379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B6F9B-F970-4FA1-85E3-A47F82E0A61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777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B6F9B-F970-4FA1-85E3-A47F82E0A61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48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B6F9B-F970-4FA1-85E3-A47F82E0A61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366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2420888"/>
            <a:ext cx="7920880" cy="2016224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0070C0"/>
                </a:solidFill>
              </a:rPr>
              <a:t>МБОУ «С(К)ОШ № 11 г. Челябинска</a:t>
            </a:r>
            <a:r>
              <a:rPr lang="ru-RU" sz="3100" b="1" dirty="0" smtClean="0">
                <a:solidFill>
                  <a:srgbClr val="0070C0"/>
                </a:solidFill>
              </a:rPr>
              <a:t>»</a:t>
            </a:r>
            <a:br>
              <a:rPr lang="ru-RU" sz="3100" b="1" dirty="0" smtClean="0">
                <a:solidFill>
                  <a:srgbClr val="0070C0"/>
                </a:solidFill>
              </a:rPr>
            </a:br>
            <a:r>
              <a:rPr lang="ru-RU" sz="2700" b="1" dirty="0" smtClean="0">
                <a:solidFill>
                  <a:srgbClr val="0070C0"/>
                </a:solidFill>
              </a:rPr>
              <a:t/>
            </a:r>
            <a:br>
              <a:rPr lang="ru-RU" sz="2700" b="1" dirty="0" smtClean="0">
                <a:solidFill>
                  <a:srgbClr val="0070C0"/>
                </a:solidFill>
              </a:rPr>
            </a:br>
            <a:r>
              <a:rPr lang="ru-RU" sz="2700" b="1" dirty="0"/>
              <a:t>  </a:t>
            </a:r>
            <a:br>
              <a:rPr lang="ru-RU" sz="2700" b="1" dirty="0"/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«Технология наставничества на уровне «ученик-ученик»: алгоритмы реализации в воспитательной системе образовательной организации»</a:t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5589240"/>
            <a:ext cx="6400800" cy="93610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ноября 2022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8184"/>
            <a:ext cx="1905000" cy="7905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48049"/>
            <a:ext cx="1988050" cy="68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r>
              <a:rPr lang="ru-RU" sz="4000" dirty="0"/>
              <a:t>Функциональное единство челове­ческого сообщества и среды обитания</a:t>
            </a:r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 rotWithShape="1">
          <a:blip r:embed="rId3"/>
          <a:srcRect l="11224" t="32782" r="51737" b="24173"/>
          <a:stretch/>
        </p:blipFill>
        <p:spPr bwMode="auto">
          <a:xfrm>
            <a:off x="1323998" y="1844824"/>
            <a:ext cx="6773692" cy="44280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30850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Встроенность</a:t>
            </a:r>
            <a:r>
              <a:rPr lang="ru-RU" dirty="0"/>
              <a:t> образовательных сред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8659" t="23945" r="52539" b="37571"/>
          <a:stretch/>
        </p:blipFill>
        <p:spPr bwMode="auto">
          <a:xfrm>
            <a:off x="1023945" y="1628800"/>
            <a:ext cx="7096110" cy="4752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8541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3"/>
          <a:srcRect l="32389" t="16248" r="28969" b="5929"/>
          <a:stretch/>
        </p:blipFill>
        <p:spPr bwMode="auto">
          <a:xfrm>
            <a:off x="107504" y="116632"/>
            <a:ext cx="8856984" cy="6741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3898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3"/>
          <a:srcRect l="31909" t="14822" r="28488" b="64939"/>
          <a:stretch/>
        </p:blipFill>
        <p:spPr bwMode="auto">
          <a:xfrm>
            <a:off x="539553" y="1052736"/>
            <a:ext cx="8064896" cy="4968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51795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8"/>
          <p:cNvPicPr>
            <a:picLocks noGrp="1"/>
          </p:cNvPicPr>
          <p:nvPr>
            <p:ph idx="1"/>
          </p:nvPr>
        </p:nvPicPr>
        <p:blipFill rotWithShape="1">
          <a:blip r:embed="rId3"/>
          <a:srcRect l="26149" t="13558" r="6766" b="8135"/>
          <a:stretch/>
        </p:blipFill>
        <p:spPr bwMode="auto">
          <a:xfrm>
            <a:off x="0" y="116632"/>
            <a:ext cx="9144000" cy="6552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92384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70369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Пример выявления образовательных ниш для развития наставничества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47461" t="41334" r="28007" b="33580"/>
          <a:stretch/>
        </p:blipFill>
        <p:spPr bwMode="auto">
          <a:xfrm>
            <a:off x="467544" y="1628800"/>
            <a:ext cx="4486412" cy="25805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47141" t="51026" r="29289" b="27024"/>
          <a:stretch/>
        </p:blipFill>
        <p:spPr bwMode="auto">
          <a:xfrm>
            <a:off x="4860032" y="1772816"/>
            <a:ext cx="4104456" cy="2232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47461" t="37629" r="28648" b="32440"/>
          <a:stretch/>
        </p:blipFill>
        <p:spPr bwMode="auto">
          <a:xfrm>
            <a:off x="2703245" y="4149080"/>
            <a:ext cx="4028995" cy="2376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2782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2504" y="3571219"/>
            <a:ext cx="7772400" cy="1362075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/>
              <a:t>Формирование наставнической практики в выбранном целевом направлении</a:t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27584" y="1556792"/>
            <a:ext cx="7772400" cy="1500187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/>
              <a:t>Белоусова С.А.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17001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42811" t="27651" r="26724" b="20753"/>
          <a:stretch/>
        </p:blipFill>
        <p:spPr bwMode="auto">
          <a:xfrm>
            <a:off x="179512" y="116632"/>
            <a:ext cx="8784975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28762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47141" t="45610" r="32977" b="47833"/>
          <a:stretch/>
        </p:blipFill>
        <p:spPr bwMode="auto">
          <a:xfrm>
            <a:off x="107504" y="137319"/>
            <a:ext cx="8856984" cy="137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4"/>
          <a:srcRect l="47461" t="53592" r="28488" b="23603"/>
          <a:stretch/>
        </p:blipFill>
        <p:spPr bwMode="auto">
          <a:xfrm>
            <a:off x="107504" y="1646238"/>
            <a:ext cx="8856984" cy="50231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5194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47141" t="45610" r="32977" b="47833"/>
          <a:stretch/>
        </p:blipFill>
        <p:spPr bwMode="auto">
          <a:xfrm>
            <a:off x="107504" y="137319"/>
            <a:ext cx="8856984" cy="137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3"/>
          <a:srcRect l="42972" t="40479" r="32496" b="26739"/>
          <a:stretch/>
        </p:blipFill>
        <p:spPr bwMode="auto">
          <a:xfrm>
            <a:off x="107504" y="1646238"/>
            <a:ext cx="9036496" cy="50231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8471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СЕМИНАРА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8947324"/>
              </p:ext>
            </p:extLst>
          </p:nvPr>
        </p:nvGraphicFramePr>
        <p:xfrm>
          <a:off x="148679" y="671562"/>
          <a:ext cx="8846641" cy="62924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75249">
                  <a:extLst>
                    <a:ext uri="{9D8B030D-6E8A-4147-A177-3AD203B41FA5}">
                      <a16:colId xmlns:a16="http://schemas.microsoft.com/office/drawing/2014/main" val="2143363277"/>
                    </a:ext>
                  </a:extLst>
                </a:gridCol>
                <a:gridCol w="244850">
                  <a:extLst>
                    <a:ext uri="{9D8B030D-6E8A-4147-A177-3AD203B41FA5}">
                      <a16:colId xmlns:a16="http://schemas.microsoft.com/office/drawing/2014/main" val="239938195"/>
                    </a:ext>
                  </a:extLst>
                </a:gridCol>
                <a:gridCol w="4826542">
                  <a:extLst>
                    <a:ext uri="{9D8B030D-6E8A-4147-A177-3AD203B41FA5}">
                      <a16:colId xmlns:a16="http://schemas.microsoft.com/office/drawing/2014/main" val="1665582955"/>
                    </a:ext>
                  </a:extLst>
                </a:gridCol>
              </a:tblGrid>
              <a:tr h="16693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Открытие </a:t>
                      </a:r>
                      <a:r>
                        <a:rPr lang="ru-RU" sz="20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02" marR="31102" marT="31102" marB="31102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Войниленко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Наталия 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Васильевна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директор МБОУ «С(К)ОШ 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11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Челябинска», </a:t>
                      </a:r>
                      <a:r>
                        <a:rPr lang="ru-RU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к.п.н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доцент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Потапова Алена Александровна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МБУ ДПО ЦРО, старший методист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02" marR="31102" marT="31102" marB="3110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185261"/>
                  </a:ext>
                </a:extLst>
              </a:tr>
              <a:tr h="12829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Механизмы формирования институциональной модели наставничества на уровне «ученик-ученик» 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02" marR="31102" marT="31102" marB="31102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Белоусова 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Светлана 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Анатольевна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ФГБОУ ВО «</a:t>
                      </a:r>
                      <a:r>
                        <a:rPr lang="ru-RU" sz="2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ЧелГУ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профессор кафедры общей психологии», д. псих, н.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02" marR="31102" marT="31102" marB="3110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552358"/>
                  </a:ext>
                </a:extLst>
              </a:tr>
              <a:tr h="12829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Экспертиза школьной среды методом экспертной оценки В.А. </a:t>
                      </a:r>
                      <a:r>
                        <a:rPr lang="ru-RU" sz="2000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Ясвина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02" marR="31102" marT="31102" marB="31102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Пидсадняя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Елена 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Анатольевна,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«С(К)ОШ № 11  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Челябинска», педагог-психолог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02" marR="31102" marT="31102" marB="3110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566966"/>
                  </a:ext>
                </a:extLst>
              </a:tr>
              <a:tr h="1669380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наставничества на уровне «ученик-ученик». Пример реализации в воспитательной системе МБОУ «С(К)ОШ № </a:t>
                      </a:r>
                      <a:r>
                        <a:rPr lang="ru-RU" sz="200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 </a:t>
                      </a:r>
                      <a:r>
                        <a:rPr lang="ru-RU" sz="20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Челябинска»»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02" marR="31102" marT="31102" marB="31102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Юсупова 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Наталья 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Николаевна,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«С(К)ОШ № 11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 Челябинска», заместитель директора 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02" marR="31102" marT="31102" marB="31102"/>
                </a:tc>
                <a:extLst>
                  <a:ext uri="{0D108BD9-81ED-4DB2-BD59-A6C34878D82A}">
                    <a16:rowId xmlns:a16="http://schemas.microsoft.com/office/drawing/2014/main" val="3922216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538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Вина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47141" t="45610" r="32977" b="47833"/>
          <a:stretch/>
        </p:blipFill>
        <p:spPr bwMode="auto">
          <a:xfrm>
            <a:off x="107504" y="137319"/>
            <a:ext cx="8856984" cy="137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4"/>
          <a:srcRect l="43132" t="34778" r="52539" b="54675"/>
          <a:stretch/>
        </p:blipFill>
        <p:spPr bwMode="auto">
          <a:xfrm>
            <a:off x="457200" y="2084070"/>
            <a:ext cx="2890664" cy="38652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42651" t="49031" r="52058" b="39566"/>
          <a:stretch/>
        </p:blipFill>
        <p:spPr bwMode="auto">
          <a:xfrm>
            <a:off x="3462337" y="2084070"/>
            <a:ext cx="2693839" cy="38652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43454" t="64994" r="52378" b="24744"/>
          <a:stretch/>
        </p:blipFill>
        <p:spPr bwMode="auto">
          <a:xfrm>
            <a:off x="6156176" y="1916832"/>
            <a:ext cx="2664296" cy="4032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935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42651" t="53022" r="35863" b="41847"/>
          <a:stretch/>
        </p:blipFill>
        <p:spPr bwMode="auto">
          <a:xfrm>
            <a:off x="79513" y="190424"/>
            <a:ext cx="9036496" cy="1078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3"/>
          <a:srcRect l="47141" t="28506" r="28487" b="44413"/>
          <a:stretch/>
        </p:blipFill>
        <p:spPr bwMode="auto">
          <a:xfrm>
            <a:off x="79513" y="1501852"/>
            <a:ext cx="8812967" cy="5167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3659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47461" t="46750" r="27847" b="45553"/>
          <a:stretch/>
        </p:blipFill>
        <p:spPr bwMode="auto">
          <a:xfrm>
            <a:off x="179512" y="1960"/>
            <a:ext cx="8964488" cy="14156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4"/>
          <a:srcRect l="43293" t="37343" r="33100" b="58381"/>
          <a:stretch/>
        </p:blipFill>
        <p:spPr bwMode="auto">
          <a:xfrm>
            <a:off x="192764" y="1397083"/>
            <a:ext cx="8856984" cy="2304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42972" t="68415" r="33297" b="19042"/>
          <a:stretch/>
        </p:blipFill>
        <p:spPr bwMode="auto">
          <a:xfrm>
            <a:off x="1187624" y="4072261"/>
            <a:ext cx="7272808" cy="23090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8025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42330" t="34778" r="40994" b="56385"/>
          <a:stretch/>
        </p:blipFill>
        <p:spPr bwMode="auto">
          <a:xfrm>
            <a:off x="0" y="34212"/>
            <a:ext cx="9144000" cy="15659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Объект 6"/>
          <p:cNvPicPr>
            <a:picLocks noGrp="1"/>
          </p:cNvPicPr>
          <p:nvPr>
            <p:ph idx="1"/>
          </p:nvPr>
        </p:nvPicPr>
        <p:blipFill rotWithShape="1">
          <a:blip r:embed="rId3"/>
          <a:srcRect l="43132" t="33638" r="32656" b="52109"/>
          <a:stretch/>
        </p:blipFill>
        <p:spPr bwMode="auto">
          <a:xfrm>
            <a:off x="1115616" y="2348880"/>
            <a:ext cx="7128792" cy="3240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5323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42811" t="62429" r="37467" b="31585"/>
          <a:stretch/>
        </p:blipFill>
        <p:spPr bwMode="auto">
          <a:xfrm>
            <a:off x="0" y="71522"/>
            <a:ext cx="9144000" cy="1346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3"/>
          <a:srcRect l="47461" t="42760" r="28327" b="34150"/>
          <a:stretch/>
        </p:blipFill>
        <p:spPr bwMode="auto">
          <a:xfrm>
            <a:off x="323528" y="1417638"/>
            <a:ext cx="8496944" cy="5251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4815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Программа работы с ребенком</a:t>
            </a:r>
            <a:endParaRPr lang="ru-RU" sz="4000" dirty="0"/>
          </a:p>
        </p:txBody>
      </p:sp>
      <p:pic>
        <p:nvPicPr>
          <p:cNvPr id="7" name="Объект 6"/>
          <p:cNvPicPr>
            <a:picLocks noGrp="1"/>
          </p:cNvPicPr>
          <p:nvPr>
            <p:ph sz="half" idx="1"/>
          </p:nvPr>
        </p:nvPicPr>
        <p:blipFill rotWithShape="1">
          <a:blip r:embed="rId3"/>
          <a:srcRect l="43453" t="55587" r="32656" b="20182"/>
          <a:stretch/>
        </p:blipFill>
        <p:spPr bwMode="auto">
          <a:xfrm>
            <a:off x="457200" y="1600200"/>
            <a:ext cx="5626968" cy="47091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Объект 7"/>
          <p:cNvPicPr>
            <a:picLocks noGrp="1"/>
          </p:cNvPicPr>
          <p:nvPr>
            <p:ph sz="half" idx="2"/>
          </p:nvPr>
        </p:nvPicPr>
        <p:blipFill rotWithShape="1">
          <a:blip r:embed="rId4"/>
          <a:srcRect l="50027" t="34778" r="30251" b="37571"/>
          <a:stretch/>
        </p:blipFill>
        <p:spPr bwMode="auto">
          <a:xfrm>
            <a:off x="6084888" y="2420888"/>
            <a:ext cx="3059112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1350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2504" y="3571219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Институциализация</a:t>
            </a:r>
            <a:r>
              <a:rPr lang="ru-RU" dirty="0"/>
              <a:t> наставнической деятельности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27584" y="1556792"/>
            <a:ext cx="7772400" cy="1500187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/>
              <a:t>Юсупова Н.Н.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241994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Особенности персонифицированной системы воспитания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целостность;</a:t>
            </a:r>
          </a:p>
          <a:p>
            <a:r>
              <a:rPr lang="ru-RU" dirty="0" smtClean="0"/>
              <a:t>целенаправленность (целеустремленность);</a:t>
            </a:r>
          </a:p>
          <a:p>
            <a:r>
              <a:rPr lang="ru-RU" dirty="0" smtClean="0"/>
              <a:t>ценностная ориентированность;</a:t>
            </a:r>
          </a:p>
          <a:p>
            <a:r>
              <a:rPr lang="ru-RU" dirty="0" err="1" smtClean="0"/>
              <a:t>саморазвиваемость</a:t>
            </a:r>
            <a:r>
              <a:rPr lang="ru-RU" dirty="0" smtClean="0"/>
              <a:t> и самоуправляемость;</a:t>
            </a:r>
          </a:p>
          <a:p>
            <a:r>
              <a:rPr lang="ru-RU" dirty="0" smtClean="0"/>
              <a:t>открытость </a:t>
            </a:r>
            <a:r>
              <a:rPr lang="ru-RU" dirty="0" err="1" smtClean="0"/>
              <a:t>вариьированию</a:t>
            </a:r>
            <a:r>
              <a:rPr lang="ru-RU" dirty="0" smtClean="0"/>
              <a:t>, изменениям</a:t>
            </a:r>
          </a:p>
          <a:p>
            <a:endParaRPr lang="ru-RU" dirty="0"/>
          </a:p>
        </p:txBody>
      </p:sp>
      <p:pic>
        <p:nvPicPr>
          <p:cNvPr id="7" name="Содержимое 6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45698" t="43329" r="45804" b="37001"/>
          <a:stretch/>
        </p:blipFill>
        <p:spPr bwMode="auto">
          <a:xfrm>
            <a:off x="4643438" y="1357298"/>
            <a:ext cx="4500561" cy="43577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4000" dirty="0" smtClean="0"/>
              <a:t>Основные компоненты</a:t>
            </a:r>
            <a:br>
              <a:rPr lang="ru-RU" sz="4000" dirty="0" smtClean="0"/>
            </a:br>
            <a:r>
              <a:rPr lang="ru-RU" sz="4000" dirty="0" smtClean="0"/>
              <a:t>персонифицированной системы воспитания</a:t>
            </a:r>
            <a:endParaRPr lang="ru-RU" sz="40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2569868"/>
              </p:ext>
            </p:extLst>
          </p:nvPr>
        </p:nvGraphicFramePr>
        <p:xfrm>
          <a:off x="251520" y="1772816"/>
          <a:ext cx="8712968" cy="4917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6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1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Основные компоненты ПСВ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/>
                          <a:ea typeface="Calibri"/>
                          <a:cs typeface="Times New Roman"/>
                        </a:rPr>
                        <a:t>Структурные элементы ПСВ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5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. Персональный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Calibri"/>
                          <a:cs typeface="Times New Roman"/>
                        </a:rPr>
                        <a:t>1. </a:t>
                      </a: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Ребенок как субъект саморазвития, индивидуальной и совместной деятельности (жизнедеятельности).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Calibri"/>
                          <a:cs typeface="Times New Roman"/>
                        </a:rPr>
                        <a:t>2. </a:t>
                      </a: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Педагог(и) как субъект(</a:t>
                      </a:r>
                      <a:r>
                        <a:rPr lang="ru-RU" sz="1200" dirty="0" err="1">
                          <a:latin typeface="Arial"/>
                          <a:ea typeface="Calibri"/>
                          <a:cs typeface="Times New Roman"/>
                        </a:rPr>
                        <a:t>ы</a:t>
                      </a: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) организуемой воспитательной деятельности, направленной на содействие (обеспечение, поддержку) процессов развития, самореализации и самовыражения ребенка.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Calibri"/>
                          <a:cs typeface="Times New Roman"/>
                        </a:rPr>
                        <a:t>3. </a:t>
                      </a: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Дети и взрослые, соучаствующие в процессах жизнедеятельности и воспитания конкретного ребенка, часто являющиеся для него </a:t>
                      </a:r>
                      <a:r>
                        <a:rPr lang="ru-RU" sz="1200" dirty="0" err="1">
                          <a:latin typeface="Arial"/>
                          <a:ea typeface="Calibri"/>
                          <a:cs typeface="Times New Roman"/>
                        </a:rPr>
                        <a:t>референтными</a:t>
                      </a: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 (значимыми) лицами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9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200">
                          <a:latin typeface="Arial"/>
                          <a:ea typeface="Calibri"/>
                          <a:cs typeface="Times New Roman"/>
                        </a:rPr>
                        <a:t>. Ценностно-смысловой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Calibri"/>
                          <a:cs typeface="Times New Roman"/>
                        </a:rPr>
                        <a:t>1. </a:t>
                      </a: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Мечты и целевые ориентиры в жизни ребенка, в том числе и в работе по своему развитию.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Calibri"/>
                          <a:cs typeface="Times New Roman"/>
                        </a:rPr>
                        <a:t>2. </a:t>
                      </a: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Педагогические цели и задачи по воспитанию конкретного школьника.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Calibri"/>
                          <a:cs typeface="Times New Roman"/>
                        </a:rPr>
                        <a:t>3. </a:t>
                      </a: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Ценности и правила жизнедеятельности ребенка и процесса его воспитания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7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III</a:t>
                      </a:r>
                      <a:r>
                        <a:rPr lang="ru-RU" sz="1200">
                          <a:latin typeface="Arial"/>
                          <a:ea typeface="Calibri"/>
                          <a:cs typeface="Times New Roman"/>
                        </a:rPr>
                        <a:t>. Организационно-деятельностный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Calibri"/>
                          <a:cs typeface="Times New Roman"/>
                        </a:rPr>
                        <a:t>1. </a:t>
                      </a: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Деятельность ребенка по познанию и преобразованию себя и окружающего мира.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Calibri"/>
                          <a:cs typeface="Times New Roman"/>
                        </a:rPr>
                        <a:t>2. </a:t>
                      </a: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Потребности, интересы и желания школьника.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Calibri"/>
                          <a:cs typeface="Times New Roman"/>
                        </a:rPr>
                        <a:t>3. </a:t>
                      </a: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Деятельность педагогов и других взрослых по содействию ребенку в достижении поставленных целей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9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/>
                          <a:ea typeface="Calibri"/>
                          <a:cs typeface="Times New Roman"/>
                        </a:rPr>
                        <a:t>IV </a:t>
                      </a:r>
                      <a:r>
                        <a:rPr lang="ru-RU" sz="1200">
                          <a:latin typeface="Arial"/>
                          <a:ea typeface="Calibri"/>
                          <a:cs typeface="Times New Roman"/>
                        </a:rPr>
                        <a:t>Пространственно-отношенческий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Calibri"/>
                          <a:cs typeface="Times New Roman"/>
                        </a:rPr>
                        <a:t>1. </a:t>
                      </a: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Среда жизнедеятельности и развития ребенка.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Calibri"/>
                          <a:cs typeface="Times New Roman"/>
                        </a:rPr>
                        <a:t>2. </a:t>
                      </a: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Пространство воспитательного взаимодействия.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Calibri"/>
                          <a:cs typeface="Times New Roman"/>
                        </a:rPr>
                        <a:t>3. </a:t>
                      </a:r>
                      <a:r>
                        <a:rPr lang="ru-RU" sz="1200" dirty="0">
                          <a:latin typeface="Arial"/>
                          <a:ea typeface="Calibri"/>
                          <a:cs typeface="Times New Roman"/>
                        </a:rPr>
                        <a:t>Отношения между участниками воспитательного процесса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028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</p:spPr>
        <p:txBody>
          <a:bodyPr>
            <a:noAutofit/>
          </a:bodyPr>
          <a:lstStyle/>
          <a:p>
            <a:r>
              <a:rPr lang="ru-RU" sz="4000" dirty="0" smtClean="0"/>
              <a:t>Проектирование персонифицированной образовательной траектории</a:t>
            </a:r>
            <a:endParaRPr lang="ru-RU" sz="40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3"/>
          <a:srcRect l="29824" t="34778" r="30893" b="23033"/>
          <a:stretch/>
        </p:blipFill>
        <p:spPr bwMode="auto">
          <a:xfrm>
            <a:off x="323528" y="1844824"/>
            <a:ext cx="8496944" cy="48321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9450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5616623"/>
          </a:xfrm>
        </p:spPr>
        <p:txBody>
          <a:bodyPr>
            <a:noAutofit/>
          </a:bodyPr>
          <a:lstStyle/>
          <a:p>
            <a:pPr algn="r"/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dirty="0" smtClean="0"/>
              <a:t>МБОУ </a:t>
            </a:r>
            <a:r>
              <a:rPr lang="ru-RU" sz="2600" b="1" dirty="0"/>
              <a:t>«</a:t>
            </a:r>
            <a:r>
              <a:rPr lang="ru-RU" sz="2600" b="1" dirty="0" smtClean="0"/>
              <a:t>С(К)ОШ </a:t>
            </a:r>
            <a:r>
              <a:rPr lang="ru-RU" sz="2600" b="1" dirty="0"/>
              <a:t>№ 11 г. Челябинска»  </a:t>
            </a:r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dirty="0" err="1" smtClean="0"/>
              <a:t>Войниленко</a:t>
            </a:r>
            <a:r>
              <a:rPr lang="ru-RU" sz="2600" b="1" dirty="0" smtClean="0"/>
              <a:t> Н.В.</a:t>
            </a:r>
            <a:r>
              <a:rPr lang="ru-RU" sz="2600" b="1" dirty="0"/>
              <a:t/>
            </a:r>
            <a:br>
              <a:rPr lang="ru-RU" sz="2600" b="1" dirty="0"/>
            </a:br>
            <a:r>
              <a:rPr lang="ru-RU" sz="2600" b="1" dirty="0"/>
              <a:t> </a:t>
            </a:r>
            <a:br>
              <a:rPr lang="ru-RU" sz="2600" b="1" dirty="0"/>
            </a:br>
            <a:r>
              <a:rPr lang="en-US" sz="2600" b="1" dirty="0"/>
              <a:t> 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b="1" dirty="0"/>
              <a:t> </a:t>
            </a:r>
            <a:r>
              <a:rPr lang="ru-RU" sz="2600" dirty="0"/>
              <a:t>Проектирование институциональной модели воспитания с учетом современных достижений науки на основе отечественных </a:t>
            </a:r>
            <a:r>
              <a:rPr lang="ru-RU" sz="2600" dirty="0" smtClean="0"/>
              <a:t>традиций</a:t>
            </a:r>
            <a:br>
              <a:rPr lang="ru-RU" sz="2600" dirty="0" smtClean="0"/>
            </a:br>
            <a:r>
              <a:rPr lang="ru-RU" sz="2600" dirty="0"/>
              <a:t/>
            </a:r>
            <a:br>
              <a:rPr lang="ru-RU" sz="2600" dirty="0"/>
            </a:b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b="1" dirty="0" smtClean="0"/>
              <a:t>Название проекта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 smtClean="0"/>
              <a:t>«Вместе к цели!»</a:t>
            </a:r>
            <a:br>
              <a:rPr lang="ru-RU" sz="2600" dirty="0" smtClean="0"/>
            </a:b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b="1" dirty="0"/>
              <a:t/>
            </a:r>
            <a:br>
              <a:rPr lang="ru-RU" sz="2600" b="1" dirty="0"/>
            </a:br>
            <a:r>
              <a:rPr lang="ru-RU" sz="2600" dirty="0"/>
              <a:t/>
            </a:r>
            <a:br>
              <a:rPr lang="ru-RU" sz="2600" dirty="0"/>
            </a:br>
            <a:r>
              <a:rPr lang="ru-RU" sz="2600" b="1" dirty="0"/>
              <a:t> 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971600" y="4005064"/>
            <a:ext cx="70567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685800" y="2348880"/>
            <a:ext cx="70567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755576" y="5661248"/>
            <a:ext cx="70567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60" y="4038333"/>
            <a:ext cx="4211960" cy="245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48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Функции куратора программы</a:t>
            </a:r>
            <a:endParaRPr lang="ru-RU" sz="40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050904" cy="452596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организация </a:t>
            </a:r>
            <a:r>
              <a:rPr lang="ru-RU" dirty="0"/>
              <a:t>обучения наставника;</a:t>
            </a:r>
          </a:p>
          <a:p>
            <a:r>
              <a:rPr lang="ru-RU" dirty="0" smtClean="0"/>
              <a:t>контроль </a:t>
            </a:r>
            <a:r>
              <a:rPr lang="ru-RU" dirty="0"/>
              <a:t>проведения программы наставничества;</a:t>
            </a:r>
          </a:p>
          <a:p>
            <a:r>
              <a:rPr lang="ru-RU" dirty="0" smtClean="0"/>
              <a:t>участие </a:t>
            </a:r>
            <a:r>
              <a:rPr lang="ru-RU" dirty="0"/>
              <a:t>в оценке вовлеченности наставляемого и наставника в различные формы совместной деятельности, события;</a:t>
            </a:r>
          </a:p>
          <a:p>
            <a:r>
              <a:rPr lang="ru-RU" dirty="0" smtClean="0"/>
              <a:t>решение </a:t>
            </a:r>
            <a:r>
              <a:rPr lang="ru-RU" dirty="0"/>
              <a:t>организационных вопросов, возникающих в процессе реализации целевой модели наставничества;</a:t>
            </a:r>
          </a:p>
          <a:p>
            <a:r>
              <a:rPr lang="ru-RU" dirty="0" smtClean="0"/>
              <a:t>мониторинг </a:t>
            </a:r>
            <a:r>
              <a:rPr lang="ru-RU" dirty="0"/>
              <a:t>реализации и получение обратной связи от участников программы и иных причастных к программе лиц</a:t>
            </a:r>
          </a:p>
        </p:txBody>
      </p:sp>
      <p:pic>
        <p:nvPicPr>
          <p:cNvPr id="7" name="Объект 6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50828" t="51310" r="38241" b="28450"/>
          <a:stretch/>
        </p:blipFill>
        <p:spPr bwMode="auto">
          <a:xfrm>
            <a:off x="5508104" y="1988840"/>
            <a:ext cx="2880320" cy="3744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02580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Функции наставника</a:t>
            </a:r>
            <a:endParaRPr lang="ru-RU" sz="4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60309" y="1600200"/>
            <a:ext cx="5726491" cy="452596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выполнять </a:t>
            </a:r>
            <a:r>
              <a:rPr lang="ru-RU" dirty="0"/>
              <a:t>утвержденную программу наставничества;</a:t>
            </a:r>
          </a:p>
          <a:p>
            <a:r>
              <a:rPr lang="ru-RU" dirty="0" smtClean="0"/>
              <a:t>контролировать </a:t>
            </a:r>
            <a:r>
              <a:rPr lang="ru-RU" dirty="0"/>
              <a:t>и оценивать самостоятельно работу наставляемого;</a:t>
            </a:r>
          </a:p>
          <a:p>
            <a:r>
              <a:rPr lang="ru-RU" dirty="0" smtClean="0"/>
              <a:t>оказывать </a:t>
            </a:r>
            <a:r>
              <a:rPr lang="ru-RU" dirty="0"/>
              <a:t>необходимую помощь наставляемому в рамках поставленных программой наставничества целей и задач;</a:t>
            </a:r>
          </a:p>
          <a:p>
            <a:r>
              <a:rPr lang="ru-RU" dirty="0" smtClean="0"/>
              <a:t>разрабатывать </a:t>
            </a:r>
            <a:r>
              <a:rPr lang="ru-RU" dirty="0"/>
              <a:t>совместно с наставляемым план индивидуального развития;</a:t>
            </a:r>
          </a:p>
          <a:p>
            <a:r>
              <a:rPr lang="ru-RU" dirty="0" smtClean="0"/>
              <a:t>содействовать </a:t>
            </a:r>
            <a:r>
              <a:rPr lang="ru-RU" dirty="0"/>
              <a:t>подготовке «портфолио достижений» наставляемого</a:t>
            </a:r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 rotWithShape="1">
          <a:blip r:embed="rId3"/>
          <a:srcRect l="41689" t="53022" r="53020" b="20182"/>
          <a:stretch/>
        </p:blipFill>
        <p:spPr bwMode="auto">
          <a:xfrm>
            <a:off x="1115616" y="1700809"/>
            <a:ext cx="1844693" cy="44253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8556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Права наставляемого</a:t>
            </a:r>
            <a:endParaRPr lang="ru-RU" sz="4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обращаться </a:t>
            </a:r>
            <a:r>
              <a:rPr lang="ru-RU" dirty="0"/>
              <a:t>за помощью к своему наставнику;</a:t>
            </a:r>
          </a:p>
          <a:p>
            <a:r>
              <a:rPr lang="ru-RU" dirty="0" smtClean="0"/>
              <a:t>вносить </a:t>
            </a:r>
            <a:r>
              <a:rPr lang="ru-RU" dirty="0"/>
              <a:t>предложения по совершенствованию программы наставничества;</a:t>
            </a:r>
          </a:p>
          <a:p>
            <a:r>
              <a:rPr lang="ru-RU" dirty="0" smtClean="0"/>
              <a:t>участвовать </a:t>
            </a:r>
            <a:r>
              <a:rPr lang="ru-RU" dirty="0"/>
              <a:t>в обсуждении результатов наставничества;</a:t>
            </a:r>
          </a:p>
          <a:p>
            <a:r>
              <a:rPr lang="ru-RU" dirty="0"/>
              <a:t>обращаться с просьбой о замене наставника к куратору</a:t>
            </a:r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 rotWithShape="1">
          <a:blip r:embed="rId3"/>
          <a:srcRect l="46499" t="39053" r="46286" b="47834"/>
          <a:stretch/>
        </p:blipFill>
        <p:spPr bwMode="auto">
          <a:xfrm>
            <a:off x="899592" y="1844824"/>
            <a:ext cx="3528392" cy="36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7335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Обязанности наставляемого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выполнять </a:t>
            </a:r>
            <a:r>
              <a:rPr lang="ru-RU" dirty="0"/>
              <a:t>мероприятия, обозначенные в программе наставничества в установленные сроки;</a:t>
            </a:r>
          </a:p>
          <a:p>
            <a:r>
              <a:rPr lang="ru-RU" dirty="0" smtClean="0"/>
              <a:t>учиться </a:t>
            </a:r>
            <a:r>
              <a:rPr lang="ru-RU" dirty="0"/>
              <a:t>у наставника методам и формам работы, правильно строить свои взаимоотношения с ним;</a:t>
            </a:r>
          </a:p>
          <a:p>
            <a:r>
              <a:rPr lang="ru-RU" dirty="0" smtClean="0"/>
              <a:t>совершенствовать </a:t>
            </a:r>
            <a:r>
              <a:rPr lang="ru-RU" dirty="0"/>
              <a:t>свой общеобразовательный и культурный уровень;</a:t>
            </a:r>
          </a:p>
          <a:p>
            <a:r>
              <a:rPr lang="ru-RU" dirty="0" smtClean="0"/>
              <a:t>отчитываться </a:t>
            </a:r>
            <a:r>
              <a:rPr lang="ru-RU" dirty="0"/>
              <a:t>о проделанной работе перед наставником в установленные сроки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3773" t="8699" r="35042" b="5717"/>
          <a:stretch/>
        </p:blipFill>
        <p:spPr>
          <a:xfrm>
            <a:off x="4355976" y="1268760"/>
            <a:ext cx="433082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22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3"/>
          <a:srcRect l="54676" t="69839" r="38269" b="14482"/>
          <a:stretch/>
        </p:blipFill>
        <p:spPr bwMode="auto">
          <a:xfrm>
            <a:off x="5214942" y="3214686"/>
            <a:ext cx="2952750" cy="2647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71472" y="128586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Следующий </a:t>
            </a:r>
            <a:r>
              <a:rPr lang="ru-RU" dirty="0" err="1" smtClean="0"/>
              <a:t>вебинар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«Практика наставничества на уровне «ученик – ученик» по разным образовательным нишам»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57158" y="3429000"/>
            <a:ext cx="4429156" cy="1752600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20 декабря 2022 г., 14:00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Title 2"/>
          <p:cNvSpPr txBox="1">
            <a:spLocks/>
          </p:cNvSpPr>
          <p:nvPr/>
        </p:nvSpPr>
        <p:spPr>
          <a:xfrm>
            <a:off x="107504" y="908720"/>
            <a:ext cx="8424936" cy="584200"/>
          </a:xfrm>
          <a:prstGeom prst="rect">
            <a:avLst/>
          </a:prstGeom>
        </p:spPr>
        <p:txBody>
          <a:bodyPr anchor="ctr"/>
          <a:lstStyle/>
          <a:p>
            <a:pPr defTabSz="488950" eaLnBrk="0" hangingPunct="0">
              <a:lnSpc>
                <a:spcPct val="90000"/>
              </a:lnSpc>
            </a:pPr>
            <a:endParaRPr lang="ru-RU" altLang="ru-RU" dirty="0">
              <a:latin typeface="Verdana" charset="0"/>
              <a:ea typeface="Verdana" charset="0"/>
              <a:cs typeface="Verdana" charset="0"/>
            </a:endParaRPr>
          </a:p>
        </p:txBody>
      </p:sp>
      <p:grpSp>
        <p:nvGrpSpPr>
          <p:cNvPr id="2" name="Группа 5"/>
          <p:cNvGrpSpPr>
            <a:grpSpLocks/>
          </p:cNvGrpSpPr>
          <p:nvPr/>
        </p:nvGrpSpPr>
        <p:grpSpPr bwMode="auto">
          <a:xfrm>
            <a:off x="469901" y="1201738"/>
            <a:ext cx="8016875" cy="176212"/>
            <a:chOff x="488784" y="500063"/>
            <a:chExt cx="8017041" cy="177160"/>
          </a:xfrm>
        </p:grpSpPr>
        <p:cxnSp>
          <p:nvCxnSpPr>
            <p:cNvPr id="523" name="Прямая соединительная линия 522"/>
            <p:cNvCxnSpPr/>
            <p:nvPr/>
          </p:nvCxnSpPr>
          <p:spPr>
            <a:xfrm>
              <a:off x="488784" y="677223"/>
              <a:ext cx="7786849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24" name="Рисунок 5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12150" y="500063"/>
              <a:ext cx="193675" cy="155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25" name="TextBox 4"/>
          <p:cNvSpPr txBox="1">
            <a:spLocks noChangeArrowheads="1"/>
          </p:cNvSpPr>
          <p:nvPr/>
        </p:nvSpPr>
        <p:spPr bwMode="auto">
          <a:xfrm>
            <a:off x="341313" y="937156"/>
            <a:ext cx="8413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КОМАНДА РАЗРАБОТЧИКА </a:t>
            </a:r>
          </a:p>
          <a:p>
            <a:pPr>
              <a:defRPr/>
            </a:pPr>
            <a:r>
              <a:rPr lang="ru-RU" altLang="ru-RU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ТЕХНОЛОГИИ ПРОЕКТА / ОПОРНОЙ ПЛОЩАДКИ 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611114"/>
              </p:ext>
            </p:extLst>
          </p:nvPr>
        </p:nvGraphicFramePr>
        <p:xfrm>
          <a:off x="4031767" y="1492920"/>
          <a:ext cx="4723296" cy="493733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046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7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6623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Verdana Pro" pitchFamily="34" charset="0"/>
                          <a:cs typeface="Arial" pitchFamily="34" charset="0"/>
                        </a:rPr>
                        <a:t>Параметры</a:t>
                      </a:r>
                      <a:endParaRPr lang="ru-RU" sz="900" dirty="0">
                        <a:latin typeface="Verdana Pro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Verdana Pro" pitchFamily="34" charset="0"/>
                          <a:cs typeface="Arial" pitchFamily="34" charset="0"/>
                        </a:rPr>
                        <a:t>Характеристика</a:t>
                      </a:r>
                      <a:endParaRPr lang="ru-RU" sz="900" dirty="0">
                        <a:latin typeface="Verdana Pro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329">
                <a:tc>
                  <a:txBody>
                    <a:bodyPr/>
                    <a:lstStyle/>
                    <a:p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Verdana Pro" pitchFamily="34" charset="0"/>
                          <a:ea typeface="+mn-ea"/>
                          <a:cs typeface="Arial" pitchFamily="34" charset="0"/>
                        </a:rPr>
                        <a:t>Об образовательной организации</a:t>
                      </a:r>
                      <a:endParaRPr lang="ru-RU" sz="900" kern="1200" baseline="0" dirty="0">
                        <a:solidFill>
                          <a:schemeClr val="tx1"/>
                        </a:solidFill>
                        <a:latin typeface="Verdana Pro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900" i="1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itchFamily="34" charset="0"/>
                        </a:rPr>
                        <a:t>МБОУ «С(К)ОШ № 11 г. Челябинска»</a:t>
                      </a:r>
                      <a:endParaRPr lang="en-US" sz="900" i="1" kern="1200" baseline="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900" i="1" kern="1200" baseline="0" dirty="0" smtClean="0">
                        <a:solidFill>
                          <a:schemeClr val="tx1"/>
                        </a:solidFill>
                        <a:latin typeface="Verdana Pro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900" i="1" kern="1200" baseline="0" dirty="0" smtClean="0">
                          <a:solidFill>
                            <a:schemeClr val="tx1"/>
                          </a:solidFill>
                          <a:latin typeface="Verdana Pro" pitchFamily="34" charset="0"/>
                          <a:ea typeface="+mn-ea"/>
                          <a:cs typeface="Arial" pitchFamily="34" charset="0"/>
                        </a:rPr>
                        <a:t>Профессиональный опыт в рамках образовательной работы с обучающимися с тяжелыми нарушениями речи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900" i="1" kern="1200" baseline="0" dirty="0" smtClean="0">
                          <a:solidFill>
                            <a:schemeClr val="tx1"/>
                          </a:solidFill>
                          <a:latin typeface="Verdana Pro" pitchFamily="34" charset="0"/>
                          <a:ea typeface="+mn-ea"/>
                          <a:cs typeface="Arial" pitchFamily="34" charset="0"/>
                        </a:rPr>
                        <a:t>Опыт инновационной деятельности с 2004 года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900" i="1" kern="1200" baseline="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900" i="1" kern="1200" baseline="0" dirty="0" smtClean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844">
                <a:tc>
                  <a:txBody>
                    <a:bodyPr/>
                    <a:lstStyle/>
                    <a:p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Verdana Pro" pitchFamily="34" charset="0"/>
                          <a:ea typeface="+mn-ea"/>
                          <a:cs typeface="Arial" pitchFamily="34" charset="0"/>
                        </a:rPr>
                        <a:t>Команда</a:t>
                      </a:r>
                      <a:endParaRPr lang="ru-RU" sz="900" kern="1200" baseline="0" dirty="0">
                        <a:solidFill>
                          <a:schemeClr val="tx1"/>
                        </a:solidFill>
                        <a:latin typeface="Verdana Pro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i="1" kern="1200" baseline="0" dirty="0" smtClean="0">
                          <a:solidFill>
                            <a:schemeClr val="tx1"/>
                          </a:solidFill>
                          <a:latin typeface="Verdana Pro" pitchFamily="34" charset="0"/>
                          <a:ea typeface="+mn-ea"/>
                          <a:cs typeface="Arial" pitchFamily="34" charset="0"/>
                        </a:rPr>
                        <a:t>Руководители проекта:</a:t>
                      </a:r>
                    </a:p>
                    <a:p>
                      <a:pPr marL="85725" indent="-85725">
                        <a:buFont typeface="Wingdings" pitchFamily="2" charset="2"/>
                        <a:buChar char="§"/>
                      </a:pPr>
                      <a:r>
                        <a:rPr lang="ru-RU" sz="900" i="0" kern="1200" baseline="0" dirty="0" smtClean="0">
                          <a:solidFill>
                            <a:schemeClr val="tx1"/>
                          </a:solidFill>
                          <a:latin typeface="Verdana Pro" pitchFamily="34" charset="0"/>
                          <a:ea typeface="+mn-ea"/>
                          <a:cs typeface="Arial" pitchFamily="34" charset="0"/>
                        </a:rPr>
                        <a:t>Белоусова С.А.: формирование концепции проекта; контроль качества исполнения всех деловых ролей проекта</a:t>
                      </a:r>
                    </a:p>
                    <a:p>
                      <a:pPr marL="85725" indent="-85725">
                        <a:buFont typeface="Wingdings" pitchFamily="2" charset="2"/>
                        <a:buChar char="§"/>
                      </a:pPr>
                      <a:r>
                        <a:rPr lang="ru-RU" sz="900" i="0" kern="1200" baseline="0" dirty="0" err="1" smtClean="0">
                          <a:solidFill>
                            <a:schemeClr val="tx1"/>
                          </a:solidFill>
                          <a:latin typeface="Verdana Pro" pitchFamily="34" charset="0"/>
                          <a:ea typeface="+mn-ea"/>
                          <a:cs typeface="Arial" pitchFamily="34" charset="0"/>
                        </a:rPr>
                        <a:t>Качуро</a:t>
                      </a:r>
                      <a:r>
                        <a:rPr lang="ru-RU" sz="900" i="0" kern="1200" baseline="0" dirty="0" smtClean="0">
                          <a:solidFill>
                            <a:schemeClr val="tx1"/>
                          </a:solidFill>
                          <a:latin typeface="Verdana Pro" pitchFamily="34" charset="0"/>
                          <a:ea typeface="+mn-ea"/>
                          <a:cs typeface="Arial" pitchFamily="34" charset="0"/>
                        </a:rPr>
                        <a:t> И.Л.: консультирование по вопросам теории и практики моделирования институциональных систем воспитания</a:t>
                      </a:r>
                    </a:p>
                    <a:p>
                      <a:pPr marL="85725" indent="-85725">
                        <a:buFont typeface="Wingdings" pitchFamily="2" charset="2"/>
                        <a:buChar char="§"/>
                      </a:pPr>
                      <a:r>
                        <a:rPr lang="ru-RU" sz="900" i="0" kern="1200" baseline="0" dirty="0" err="1" smtClean="0">
                          <a:solidFill>
                            <a:schemeClr val="tx1"/>
                          </a:solidFill>
                          <a:latin typeface="Verdana Pro" pitchFamily="34" charset="0"/>
                          <a:ea typeface="+mn-ea"/>
                          <a:cs typeface="Arial" pitchFamily="34" charset="0"/>
                        </a:rPr>
                        <a:t>Войниленко</a:t>
                      </a:r>
                      <a:r>
                        <a:rPr lang="ru-RU" sz="900" i="0" kern="1200" baseline="0" dirty="0" smtClean="0">
                          <a:solidFill>
                            <a:schemeClr val="tx1"/>
                          </a:solidFill>
                          <a:latin typeface="Verdana Pro" pitchFamily="34" charset="0"/>
                          <a:ea typeface="+mn-ea"/>
                          <a:cs typeface="Arial" pitchFamily="34" charset="0"/>
                        </a:rPr>
                        <a:t> Н.В.: разработка паспорта проекта, организация менеджмента качества реализации проекта; управление внедрением результатов проекта в режим функционирования </a:t>
                      </a:r>
                    </a:p>
                    <a:p>
                      <a:pPr marL="85725" indent="-85725">
                        <a:buFont typeface="Wingdings" pitchFamily="2" charset="2"/>
                        <a:buChar char="§"/>
                      </a:pPr>
                      <a:r>
                        <a:rPr lang="ru-RU" sz="900" i="0" kern="1200" baseline="0" dirty="0" smtClean="0">
                          <a:solidFill>
                            <a:schemeClr val="tx1"/>
                          </a:solidFill>
                          <a:latin typeface="Verdana Pro" pitchFamily="34" charset="0"/>
                          <a:ea typeface="+mn-ea"/>
                          <a:cs typeface="Arial" pitchFamily="34" charset="0"/>
                        </a:rPr>
                        <a:t>Юсупова Н.Н.: формирование плана-графика реализации проекта; организационная и методическая поддержка исполнителей</a:t>
                      </a: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ru-RU" sz="900" i="1" kern="1200" baseline="0" dirty="0" smtClean="0">
                          <a:solidFill>
                            <a:schemeClr val="tx1"/>
                          </a:solidFill>
                          <a:latin typeface="Verdana Pro" pitchFamily="34" charset="0"/>
                          <a:ea typeface="+mn-ea"/>
                          <a:cs typeface="Arial" pitchFamily="34" charset="0"/>
                        </a:rPr>
                        <a:t>Ключевые специалисты:</a:t>
                      </a:r>
                    </a:p>
                    <a:p>
                      <a:pPr marL="85725" marR="0" indent="-85725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900" i="0" kern="1200" baseline="0" dirty="0" smtClean="0">
                          <a:solidFill>
                            <a:schemeClr val="tx1"/>
                          </a:solidFill>
                          <a:latin typeface="Verdana Pro" pitchFamily="34" charset="0"/>
                          <a:ea typeface="+mn-ea"/>
                          <a:cs typeface="Arial" pitchFamily="34" charset="0"/>
                        </a:rPr>
                        <a:t>Петрова Е.П., Карпенко Л.В., Грязных О.Н., </a:t>
                      </a:r>
                      <a:r>
                        <a:rPr lang="ru-RU" sz="900" i="0" kern="1200" baseline="0" dirty="0" err="1" smtClean="0">
                          <a:solidFill>
                            <a:schemeClr val="tx1"/>
                          </a:solidFill>
                          <a:latin typeface="Verdana Pro" pitchFamily="34" charset="0"/>
                          <a:ea typeface="+mn-ea"/>
                          <a:cs typeface="Arial" pitchFamily="34" charset="0"/>
                        </a:rPr>
                        <a:t>Пидсадняя</a:t>
                      </a:r>
                      <a:r>
                        <a:rPr lang="ru-RU" sz="900" i="0" kern="1200" baseline="0" dirty="0" smtClean="0">
                          <a:solidFill>
                            <a:schemeClr val="tx1"/>
                          </a:solidFill>
                          <a:latin typeface="Verdana Pro" pitchFamily="34" charset="0"/>
                          <a:ea typeface="+mn-ea"/>
                          <a:cs typeface="Arial" pitchFamily="34" charset="0"/>
                        </a:rPr>
                        <a:t> Е.А., Попова Е.А., Спирина Е.А., Ляшко НН.С.: управление внедрением основных идей, </a:t>
                      </a:r>
                      <a:r>
                        <a:rPr lang="ru-RU" sz="900" i="0" kern="1200" baseline="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о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рганизация мероприятий для различных категорий педагогических работников; организация мониторинга хода проекта; сбор и описание лучших практик.</a:t>
                      </a:r>
                      <a:endParaRPr lang="ru-RU" sz="900" i="1" kern="1200" baseline="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6856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Verdana Pro" pitchFamily="34" charset="0"/>
                          <a:cs typeface="Arial" pitchFamily="34" charset="0"/>
                        </a:rPr>
                        <a:t>Контактные</a:t>
                      </a:r>
                      <a:r>
                        <a:rPr lang="ru-RU" sz="900" baseline="0" dirty="0" smtClean="0">
                          <a:latin typeface="Verdana Pro" pitchFamily="34" charset="0"/>
                          <a:cs typeface="Arial" pitchFamily="34" charset="0"/>
                        </a:rPr>
                        <a:t> данные</a:t>
                      </a:r>
                      <a:endParaRPr lang="ru-RU" sz="900" dirty="0">
                        <a:latin typeface="Verdana Pro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-85725">
                        <a:buFont typeface="Wingdings" pitchFamily="2" charset="2"/>
                        <a:buChar char="§"/>
                      </a:pPr>
                      <a:r>
                        <a:rPr lang="ru-RU" sz="900" i="1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itchFamily="34" charset="0"/>
                        </a:rPr>
                        <a:t>Телефон: </a:t>
                      </a:r>
                      <a:r>
                        <a:rPr lang="ru-RU" sz="900" b="0" i="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(8-351) 772-15-29</a:t>
                      </a:r>
                      <a:endParaRPr lang="ru-RU" sz="900" i="1" kern="1200" baseline="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itchFamily="34" charset="0"/>
                      </a:endParaRPr>
                    </a:p>
                    <a:p>
                      <a:pPr marL="85725" indent="-85725">
                        <a:buFont typeface="Wingdings" pitchFamily="2" charset="2"/>
                        <a:buChar char="§"/>
                      </a:pPr>
                      <a:r>
                        <a:rPr lang="ru-RU" sz="900" i="1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itchFamily="34" charset="0"/>
                        </a:rPr>
                        <a:t>электронная почта: </a:t>
                      </a:r>
                      <a:r>
                        <a:rPr lang="en-US" sz="900" b="0" i="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internat011@rambler.ru</a:t>
                      </a:r>
                      <a:endParaRPr lang="ru-RU" sz="900" i="1" kern="1200" baseline="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itchFamily="34" charset="0"/>
                      </a:endParaRPr>
                    </a:p>
                    <a:p>
                      <a:pPr marL="85725" indent="-85725">
                        <a:buFont typeface="Wingdings" pitchFamily="2" charset="2"/>
                        <a:buChar char="§"/>
                      </a:pPr>
                      <a:r>
                        <a:rPr lang="ru-RU" sz="900" i="1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itchFamily="34" charset="0"/>
                        </a:rPr>
                        <a:t>адрес размещения школы: </a:t>
                      </a:r>
                      <a:r>
                        <a:rPr lang="ru-RU" sz="900" b="0" i="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 </a:t>
                      </a:r>
                      <a:r>
                        <a:rPr lang="ru-RU" sz="9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г.Челябинск</a:t>
                      </a:r>
                      <a:r>
                        <a:rPr lang="ru-RU" sz="900" b="0" i="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 </a:t>
                      </a:r>
                      <a:r>
                        <a:rPr lang="ru-RU" sz="9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ул.Героев</a:t>
                      </a:r>
                      <a:r>
                        <a:rPr lang="ru-RU" sz="900" b="0" i="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</a:t>
                      </a:r>
                      <a:r>
                        <a:rPr lang="ru-RU" sz="9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Танкограда</a:t>
                      </a:r>
                      <a:r>
                        <a:rPr lang="ru-RU" sz="900" b="0" i="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 д.21</a:t>
                      </a:r>
                      <a:endParaRPr lang="ru-RU" sz="900" i="1" kern="1200" baseline="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itchFamily="34" charset="0"/>
                      </a:endParaRPr>
                    </a:p>
                    <a:p>
                      <a:pPr marL="85725" indent="-85725">
                        <a:buFont typeface="Wingdings" pitchFamily="2" charset="2"/>
                        <a:buChar char="§"/>
                      </a:pPr>
                      <a:r>
                        <a:rPr lang="ru-RU" sz="900" i="1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itchFamily="34" charset="0"/>
                        </a:rPr>
                        <a:t>веб-сайт школы </a:t>
                      </a:r>
                      <a:r>
                        <a:rPr lang="en-US" sz="900" i="1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itchFamily="34" charset="0"/>
                        </a:rPr>
                        <a:t>https://internat-11.ru/</a:t>
                      </a:r>
                      <a:endParaRPr lang="ru-RU" sz="900" i="1" kern="1200" baseline="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3" t="27058" b="9085"/>
          <a:stretch/>
        </p:blipFill>
        <p:spPr>
          <a:xfrm>
            <a:off x="107504" y="1700808"/>
            <a:ext cx="3816424" cy="406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65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Проблемы развития наставнической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ориентация </a:t>
            </a:r>
            <a:r>
              <a:rPr lang="ru-RU" dirty="0"/>
              <a:t>практики </a:t>
            </a:r>
            <a:r>
              <a:rPr lang="ru-RU" dirty="0" smtClean="0"/>
              <a:t>наставничества </a:t>
            </a:r>
            <a:r>
              <a:rPr lang="ru-RU" dirty="0"/>
              <a:t>на внешние </a:t>
            </a:r>
            <a:r>
              <a:rPr lang="ru-RU" dirty="0" smtClean="0"/>
              <a:t>атрибуты, </a:t>
            </a:r>
            <a:r>
              <a:rPr lang="ru-RU" dirty="0"/>
              <a:t>без постановки и реализации персональных целей для каждого ученика и поиска наиболее удобного способа их реализации;</a:t>
            </a:r>
          </a:p>
          <a:p>
            <a:r>
              <a:rPr lang="ru-RU" dirty="0" smtClean="0"/>
              <a:t>отсутствие методического оснащения </a:t>
            </a:r>
            <a:r>
              <a:rPr lang="ru-RU" dirty="0"/>
              <a:t>деятельности;</a:t>
            </a:r>
          </a:p>
          <a:p>
            <a:r>
              <a:rPr lang="ru-RU" dirty="0" smtClean="0"/>
              <a:t>отсутствие </a:t>
            </a:r>
            <a:r>
              <a:rPr lang="ru-RU" dirty="0" err="1" smtClean="0"/>
              <a:t>институциолизации</a:t>
            </a:r>
            <a:r>
              <a:rPr lang="ru-RU" dirty="0" smtClean="0"/>
              <a:t> наставнической деятельности наставничество </a:t>
            </a:r>
            <a:r>
              <a:rPr lang="ru-RU" dirty="0"/>
              <a:t>применяется в учреждении часто как </a:t>
            </a:r>
            <a:r>
              <a:rPr lang="ru-RU" dirty="0" smtClean="0"/>
              <a:t>бы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6094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/>
              <a:t>Механизмы формирования институциональной модели наставничества на уровне «ученик – ученик</a:t>
            </a:r>
            <a:r>
              <a:rPr lang="ru-RU" sz="3100" b="1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План</a:t>
            </a:r>
            <a:r>
              <a:rPr lang="ru-RU" dirty="0"/>
              <a:t>:</a:t>
            </a:r>
          </a:p>
          <a:p>
            <a:pPr lvl="0"/>
            <a:r>
              <a:rPr lang="ru-RU" dirty="0"/>
              <a:t>Выявление образовательных ниш, в которых целесообразно внедрение технологии наставничества на уровне «ученик – ученик»</a:t>
            </a:r>
          </a:p>
          <a:p>
            <a:pPr marL="0" indent="0" algn="r">
              <a:buNone/>
            </a:pPr>
            <a:r>
              <a:rPr lang="ru-RU" dirty="0" err="1"/>
              <a:t>Пидсадняя</a:t>
            </a:r>
            <a:r>
              <a:rPr lang="ru-RU" dirty="0"/>
              <a:t> Е.А.</a:t>
            </a:r>
          </a:p>
          <a:p>
            <a:pPr lvl="0"/>
            <a:r>
              <a:rPr lang="ru-RU" dirty="0"/>
              <a:t>Формирование наставнической практики в выбранном целевом направлении</a:t>
            </a:r>
          </a:p>
          <a:p>
            <a:pPr marL="0" indent="0" algn="r">
              <a:buNone/>
            </a:pPr>
            <a:r>
              <a:rPr lang="ru-RU" dirty="0"/>
              <a:t>Белоусова С.А.</a:t>
            </a:r>
          </a:p>
          <a:p>
            <a:pPr lvl="0"/>
            <a:r>
              <a:rPr lang="ru-RU" dirty="0" err="1"/>
              <a:t>Институциализация</a:t>
            </a:r>
            <a:r>
              <a:rPr lang="ru-RU" dirty="0"/>
              <a:t> наставнической деятельности</a:t>
            </a:r>
          </a:p>
          <a:p>
            <a:pPr marL="0" indent="0" algn="r">
              <a:buNone/>
            </a:pPr>
            <a:r>
              <a:rPr lang="ru-RU" dirty="0" smtClean="0"/>
              <a:t>Юсупова Н.Н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6446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2504" y="3571219"/>
            <a:ext cx="7772400" cy="1362075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/>
              <a:t>Выявление образовательных ниш, в которых целесообразно внедрение технологии наставничества на уровне «ученик – ученик»</a:t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27584" y="1556792"/>
            <a:ext cx="7772400" cy="1500187"/>
          </a:xfrm>
        </p:spPr>
        <p:txBody>
          <a:bodyPr>
            <a:normAutofit/>
          </a:bodyPr>
          <a:lstStyle/>
          <a:p>
            <a:pPr algn="r"/>
            <a:r>
              <a:rPr lang="ru-RU" sz="4000" dirty="0" err="1"/>
              <a:t>Пидсадняя</a:t>
            </a:r>
            <a:r>
              <a:rPr lang="ru-RU" sz="4000" dirty="0"/>
              <a:t> Е.А</a:t>
            </a:r>
            <a:r>
              <a:rPr lang="ru-RU" sz="4000" dirty="0" smtClean="0"/>
              <a:t>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866400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Вызовы современности, требующие модернизации модели воспитания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6059016" cy="499715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рост </a:t>
            </a:r>
            <a:r>
              <a:rPr lang="ru-RU" dirty="0"/>
              <a:t>и усложнение в современной жизни признаков тенденций культуры, в рамках которой социокультурные и поведенческие новоприобретенные </a:t>
            </a:r>
            <a:r>
              <a:rPr lang="ru-RU" dirty="0" smtClean="0"/>
              <a:t>навыки передаются </a:t>
            </a:r>
            <a:r>
              <a:rPr lang="ru-RU" dirty="0"/>
              <a:t>внешне парадоксально – от младшего поколения к старшему, а многие дети учатся всему, как они считают, друг от друга;</a:t>
            </a:r>
          </a:p>
          <a:p>
            <a:r>
              <a:rPr lang="ru-RU" dirty="0" smtClean="0"/>
              <a:t>усложнение </a:t>
            </a:r>
            <a:r>
              <a:rPr lang="ru-RU" dirty="0"/>
              <a:t>многообразия </a:t>
            </a:r>
            <a:r>
              <a:rPr lang="ru-RU" dirty="0" err="1"/>
              <a:t>субкультурных</a:t>
            </a:r>
            <a:r>
              <a:rPr lang="ru-RU" dirty="0"/>
              <a:t> групп и объединений молодежи, насыщение повседневного быта подростков </a:t>
            </a:r>
            <a:r>
              <a:rPr lang="ru-RU" dirty="0" err="1"/>
              <a:t>субкультурными</a:t>
            </a:r>
            <a:r>
              <a:rPr lang="ru-RU" dirty="0"/>
              <a:t> формами и нормами поведения;</a:t>
            </a:r>
          </a:p>
          <a:p>
            <a:r>
              <a:rPr lang="ru-RU" dirty="0" smtClean="0"/>
              <a:t>школа </a:t>
            </a:r>
            <a:r>
              <a:rPr lang="ru-RU" dirty="0"/>
              <a:t>как социальный институт запаздывает с упреждающе-системными изменениями своей идеологии и инфраструктуры, теряя свои лидирующие позиции источника и очага </a:t>
            </a:r>
            <a:r>
              <a:rPr lang="ru-RU" dirty="0" smtClean="0"/>
              <a:t>культуры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50828" t="51310" r="38251" b="28450"/>
          <a:stretch/>
        </p:blipFill>
        <p:spPr bwMode="auto">
          <a:xfrm>
            <a:off x="6372200" y="1772816"/>
            <a:ext cx="2448271" cy="3024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12845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1143000"/>
          </a:xfrm>
        </p:spPr>
        <p:txBody>
          <a:bodyPr>
            <a:noAutofit/>
          </a:bodyPr>
          <a:lstStyle/>
          <a:p>
            <a:r>
              <a:rPr lang="ru-RU" sz="4000" dirty="0"/>
              <a:t>Основные характеристики избранной социокультурной практики воспитания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1. Именно социальные компетенции – основное содержание модели гражданского (морального) </a:t>
            </a:r>
            <a:r>
              <a:rPr lang="ru-RU" dirty="0" smtClean="0"/>
              <a:t>воспитания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2. Компетенции, относящиеся к владению устной и письменной коммуникацией, выявляют огромный воспитательный потенциал модели «дискуссионных площадок»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3. Акцент на прикладных моделях </a:t>
            </a:r>
            <a:r>
              <a:rPr lang="ru-RU" dirty="0" smtClean="0"/>
              <a:t>воспитания</a:t>
            </a:r>
          </a:p>
          <a:p>
            <a:pPr marL="0" indent="0">
              <a:buNone/>
            </a:pPr>
            <a:r>
              <a:rPr lang="ru-RU" dirty="0"/>
              <a:t>4. Установление / активное утверждение принципиально новых поведенческих нормативов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5. Значение новых профессионально-педагогических компетенций для обогащения социокультурной среды образовательного учреждения для реализации </a:t>
            </a:r>
            <a:r>
              <a:rPr lang="ru-RU" dirty="0" err="1"/>
              <a:t>компетентностного</a:t>
            </a:r>
            <a:r>
              <a:rPr lang="ru-RU" dirty="0"/>
              <a:t> подхода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07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Средовый</a:t>
            </a:r>
            <a:r>
              <a:rPr lang="ru-RU" dirty="0" smtClean="0"/>
              <a:t> подход – основной инструмент</a:t>
            </a:r>
            <a:endParaRPr lang="ru-RU" dirty="0"/>
          </a:p>
        </p:txBody>
      </p:sp>
      <p:sp>
        <p:nvSpPr>
          <p:cNvPr id="17" name="Прямоугольник 16" descr="О методике Монтессори"/>
          <p:cNvSpPr>
            <a:spLocks noChangeAspect="1" noChangeArrowheads="1"/>
          </p:cNvSpPr>
          <p:nvPr/>
        </p:nvSpPr>
        <p:spPr bwMode="auto">
          <a:xfrm>
            <a:off x="-100013" y="14672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pic>
        <p:nvPicPr>
          <p:cNvPr id="18" name="Рисунок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8" t="26225" r="63281" b="47263"/>
          <a:stretch>
            <a:fillRect/>
          </a:stretch>
        </p:blipFill>
        <p:spPr bwMode="auto">
          <a:xfrm>
            <a:off x="457200" y="1746920"/>
            <a:ext cx="2818656" cy="355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-100013" y="14672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-100013" y="90872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219661" y="5059547"/>
            <a:ext cx="60901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5C5555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Мария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5C5555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5C5555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(31.08.1870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5C555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5C5555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06.05.1952)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5C555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Объект 21"/>
          <p:cNvPicPr>
            <a:picLocks noGrp="1"/>
          </p:cNvPicPr>
          <p:nvPr>
            <p:ph sz="half" idx="2"/>
          </p:nvPr>
        </p:nvPicPr>
        <p:blipFill rotWithShape="1">
          <a:blip r:embed="rId4"/>
          <a:srcRect l="66222" t="16399" r="18065" b="58665"/>
          <a:stretch/>
        </p:blipFill>
        <p:spPr bwMode="auto">
          <a:xfrm>
            <a:off x="4370660" y="1824640"/>
            <a:ext cx="4161780" cy="3743823"/>
          </a:xfrm>
          <a:prstGeom prst="ellipse">
            <a:avLst/>
          </a:prstGeom>
          <a:ln w="63500" cap="rnd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02496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1043</Words>
  <Application>Microsoft Office PowerPoint</Application>
  <PresentationFormat>Экран (4:3)</PresentationFormat>
  <Paragraphs>152</Paragraphs>
  <Slides>35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Arial</vt:lpstr>
      <vt:lpstr>Calibri</vt:lpstr>
      <vt:lpstr>Georgia</vt:lpstr>
      <vt:lpstr>Times New Roman</vt:lpstr>
      <vt:lpstr>Verdana</vt:lpstr>
      <vt:lpstr>Verdana Pro</vt:lpstr>
      <vt:lpstr>Wingdings</vt:lpstr>
      <vt:lpstr>Тема Office</vt:lpstr>
      <vt:lpstr>МБОУ «С(К)ОШ № 11 г. Челябинска»     «Технология наставничества на уровне «ученик-ученик»: алгоритмы реализации в воспитательной системе образовательной организации» </vt:lpstr>
      <vt:lpstr>ПРОГРАММА СЕМИНАРА</vt:lpstr>
      <vt:lpstr> МБОУ «С(К)ОШ № 11 г. Челябинска»    Войниленко Н.В.      Проектирование институциональной модели воспитания с учетом современных достижений науки на основе отечественных традиций   Название проекта «Вместе к цели!»     </vt:lpstr>
      <vt:lpstr>Проблемы развития наставнической деятельности</vt:lpstr>
      <vt:lpstr>Механизмы формирования институциональной модели наставничества на уровне «ученик – ученик»</vt:lpstr>
      <vt:lpstr>Выявление образовательных ниш, в которых целесообразно внедрение технологии наставничества на уровне «ученик – ученик» </vt:lpstr>
      <vt:lpstr>Вызовы современности, требующие модернизации модели воспитания</vt:lpstr>
      <vt:lpstr>Основные характеристики избранной социокультурной практики воспитания</vt:lpstr>
      <vt:lpstr>Средовый подход – основной инструмент</vt:lpstr>
      <vt:lpstr>Функциональное единство челове­ческого сообщества и среды обитания</vt:lpstr>
      <vt:lpstr>Встроенность образовательных сред</vt:lpstr>
      <vt:lpstr>Презентация PowerPoint</vt:lpstr>
      <vt:lpstr>Презентация PowerPoint</vt:lpstr>
      <vt:lpstr>Презентация PowerPoint</vt:lpstr>
      <vt:lpstr>Пример выявления образовательных ниш для развития наставничества</vt:lpstr>
      <vt:lpstr>Формирование наставнической практики в выбранном целевом направлении </vt:lpstr>
      <vt:lpstr>Презентация PowerPoint</vt:lpstr>
      <vt:lpstr>Презентация PowerPoint</vt:lpstr>
      <vt:lpstr>Презентация PowerPoint</vt:lpstr>
      <vt:lpstr>Вина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работы с ребенком</vt:lpstr>
      <vt:lpstr>Институциализация наставнической деятельности</vt:lpstr>
      <vt:lpstr>Особенности персонифицированной системы воспитания</vt:lpstr>
      <vt:lpstr>Основные компоненты персонифицированной системы воспитания</vt:lpstr>
      <vt:lpstr>Проектирование персонифицированной образовательной траектории</vt:lpstr>
      <vt:lpstr>Функции куратора программы</vt:lpstr>
      <vt:lpstr>Функции наставника</vt:lpstr>
      <vt:lpstr>Права наставляемого</vt:lpstr>
      <vt:lpstr>Обязанности наставляемого</vt:lpstr>
      <vt:lpstr>Следующий вебинар  «Практика наставничества на уровне «ученик – ученик» по разным образовательным нишам»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ФИО:     Место учебы (курс, факультет) / работы (должность)</dc:title>
  <dc:creator>Editor</dc:creator>
  <cp:lastModifiedBy>User</cp:lastModifiedBy>
  <cp:revision>71</cp:revision>
  <dcterms:created xsi:type="dcterms:W3CDTF">2015-02-09T09:07:04Z</dcterms:created>
  <dcterms:modified xsi:type="dcterms:W3CDTF">2022-11-14T04:47:58Z</dcterms:modified>
</cp:coreProperties>
</file>