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12/7/2021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Опасные химические вещества на службе человека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3600" y="3200400"/>
            <a:ext cx="3048000" cy="20574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smtClean="0">
                <a:latin typeface="Monotype Corsiva" pitchFamily="66" charset="0"/>
              </a:rPr>
              <a:t>Преподаватель-организатор ОБЖ </a:t>
            </a:r>
            <a:r>
              <a:rPr lang="ru-RU" sz="4300" b="1" dirty="0" smtClean="0">
                <a:latin typeface="Monotype Corsiva" pitchFamily="66" charset="0"/>
              </a:rPr>
              <a:t>Дудорев Ю.А.</a:t>
            </a:r>
            <a:endParaRPr lang="ru-RU" b="1" dirty="0" smtClean="0">
              <a:latin typeface="Monotype Corsiva" pitchFamily="66" charset="0"/>
            </a:endParaRPr>
          </a:p>
          <a:p>
            <a:pPr algn="ctr"/>
            <a:r>
              <a:rPr lang="ru-RU" b="1" dirty="0" smtClean="0">
                <a:latin typeface="Monotype Corsiva" pitchFamily="66" charset="0"/>
              </a:rPr>
              <a:t>МБОУ «СОШ №81 г. Челябинска</a:t>
            </a:r>
            <a:r>
              <a:rPr lang="ru-RU" dirty="0" smtClean="0">
                <a:latin typeface="Monotype Corsiva" pitchFamily="66" charset="0"/>
              </a:rPr>
              <a:t>» </a:t>
            </a:r>
            <a:endParaRPr lang="ru-RU" dirty="0">
              <a:latin typeface="Monotype Corsiva" pitchFamily="66" charset="0"/>
            </a:endParaRPr>
          </a:p>
        </p:txBody>
      </p:sp>
      <p:pic>
        <p:nvPicPr>
          <p:cNvPr id="13314" name="Picture 2" descr="https://53news.ru/wp-content/uploads/2018/12/v-staroj-russe-mchs-obezvredit-kontejnery-s-khimicheski-opasnym-veshchestvom-sposobnym-porazhat-vse-zhivoe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590800"/>
            <a:ext cx="5947177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900" b="1" dirty="0" smtClean="0">
                <a:solidFill>
                  <a:schemeClr val="accent2"/>
                </a:solidFill>
              </a:rPr>
              <a:t>   На территории РФ имеется </a:t>
            </a:r>
          </a:p>
          <a:p>
            <a:pPr>
              <a:buNone/>
            </a:pPr>
            <a:r>
              <a:rPr lang="ru-RU" sz="3900" dirty="0" smtClean="0"/>
              <a:t>более </a:t>
            </a:r>
            <a:r>
              <a:rPr lang="ru-RU" sz="3900" b="1" dirty="0" smtClean="0">
                <a:solidFill>
                  <a:schemeClr val="accent2"/>
                </a:solidFill>
              </a:rPr>
              <a:t>3 000</a:t>
            </a:r>
            <a:r>
              <a:rPr lang="ru-RU" sz="3900" dirty="0" smtClean="0">
                <a:solidFill>
                  <a:schemeClr val="accent2"/>
                </a:solidFill>
              </a:rPr>
              <a:t> </a:t>
            </a:r>
            <a:r>
              <a:rPr lang="ru-RU" sz="3900" dirty="0" smtClean="0"/>
              <a:t>промышленных объектов которые имеют запасы хим. опасных веществ. Более </a:t>
            </a:r>
            <a:r>
              <a:rPr lang="ru-RU" sz="3900" b="1" dirty="0" smtClean="0">
                <a:solidFill>
                  <a:schemeClr val="accent2"/>
                </a:solidFill>
              </a:rPr>
              <a:t>50%</a:t>
            </a:r>
            <a:r>
              <a:rPr lang="ru-RU" sz="3900" dirty="0" smtClean="0"/>
              <a:t> объектов имеют запасы </a:t>
            </a:r>
            <a:r>
              <a:rPr lang="ru-RU" sz="3900" b="1" dirty="0" smtClean="0">
                <a:solidFill>
                  <a:srgbClr val="7030A0"/>
                </a:solidFill>
              </a:rPr>
              <a:t>аммиака</a:t>
            </a:r>
            <a:r>
              <a:rPr lang="ru-RU" sz="3900" dirty="0" smtClean="0"/>
              <a:t>, </a:t>
            </a:r>
            <a:r>
              <a:rPr lang="ru-RU" sz="3900" b="1" dirty="0" smtClean="0">
                <a:solidFill>
                  <a:srgbClr val="FF0000"/>
                </a:solidFill>
              </a:rPr>
              <a:t>35%</a:t>
            </a:r>
            <a:r>
              <a:rPr lang="ru-RU" sz="3900" b="1" dirty="0" smtClean="0"/>
              <a:t>-</a:t>
            </a:r>
            <a:r>
              <a:rPr lang="ru-RU" sz="3900" b="1" dirty="0" smtClean="0">
                <a:solidFill>
                  <a:srgbClr val="7030A0"/>
                </a:solidFill>
              </a:rPr>
              <a:t>хлора</a:t>
            </a:r>
            <a:r>
              <a:rPr lang="ru-RU" sz="3900" dirty="0" smtClean="0"/>
              <a:t>, </a:t>
            </a:r>
            <a:r>
              <a:rPr lang="ru-RU" sz="3900" b="1" dirty="0" smtClean="0">
                <a:solidFill>
                  <a:srgbClr val="FF0000"/>
                </a:solidFill>
              </a:rPr>
              <a:t>5%</a:t>
            </a:r>
            <a:r>
              <a:rPr lang="ru-RU" sz="3900" b="1" dirty="0" smtClean="0"/>
              <a:t>-</a:t>
            </a:r>
            <a:r>
              <a:rPr lang="ru-RU" sz="3900" b="1" dirty="0" smtClean="0">
                <a:solidFill>
                  <a:srgbClr val="7030A0"/>
                </a:solidFill>
              </a:rPr>
              <a:t>соляной кислоты</a:t>
            </a:r>
            <a:r>
              <a:rPr lang="ru-RU" sz="3900" dirty="0" smtClean="0"/>
              <a:t>.</a:t>
            </a:r>
          </a:p>
          <a:p>
            <a:pPr>
              <a:buNone/>
            </a:pPr>
            <a:r>
              <a:rPr lang="ru-RU" sz="3900" dirty="0" smtClean="0"/>
              <a:t> </a:t>
            </a:r>
            <a:r>
              <a:rPr lang="ru-RU" sz="3900" dirty="0" smtClean="0"/>
              <a:t>В зонах возможного хим. заражения проживают около </a:t>
            </a:r>
            <a:r>
              <a:rPr lang="ru-RU" sz="3900" dirty="0" smtClean="0">
                <a:solidFill>
                  <a:srgbClr val="FF0000"/>
                </a:solidFill>
              </a:rPr>
              <a:t>60млн.человек</a:t>
            </a:r>
            <a:r>
              <a:rPr lang="ru-RU" sz="39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715000"/>
          </a:xfrm>
        </p:spPr>
        <p:txBody>
          <a:bodyPr>
            <a:normAutofit fontScale="85000" lnSpcReduction="10000"/>
          </a:bodyPr>
          <a:lstStyle/>
          <a:p>
            <a:r>
              <a:rPr lang="ru-RU" sz="3200" dirty="0" smtClean="0"/>
              <a:t>Список используемых химических веществ огромен. Из </a:t>
            </a:r>
            <a:r>
              <a:rPr lang="ru-RU" sz="3200" b="1" dirty="0" smtClean="0">
                <a:solidFill>
                  <a:srgbClr val="FF0000"/>
                </a:solidFill>
              </a:rPr>
              <a:t>70 тысяч </a:t>
            </a:r>
            <a:r>
              <a:rPr lang="ru-RU" sz="3200" dirty="0" smtClean="0"/>
              <a:t>производимых и используемых  химических соединений около </a:t>
            </a:r>
            <a:r>
              <a:rPr lang="ru-RU" sz="3200" b="1" dirty="0" smtClean="0">
                <a:solidFill>
                  <a:srgbClr val="FF0000"/>
                </a:solidFill>
              </a:rPr>
              <a:t>3,5 тыс</a:t>
            </a:r>
            <a:r>
              <a:rPr lang="ru-RU" sz="3200" dirty="0" smtClean="0"/>
              <a:t>. имеют широкое применение. Из них есть группы ( </a:t>
            </a:r>
            <a:r>
              <a:rPr lang="en-US" sz="3200" dirty="0" smtClean="0"/>
              <a:t>I</a:t>
            </a:r>
            <a:r>
              <a:rPr lang="ru-RU" sz="3200" dirty="0" smtClean="0"/>
              <a:t>,</a:t>
            </a:r>
            <a:r>
              <a:rPr lang="en-US" sz="3200" dirty="0" smtClean="0"/>
              <a:t>II</a:t>
            </a:r>
            <a:r>
              <a:rPr lang="ru-RU" sz="3200" dirty="0" smtClean="0"/>
              <a:t> </a:t>
            </a:r>
            <a:r>
              <a:rPr lang="en-US" sz="3200" dirty="0" smtClean="0"/>
              <a:t>)</a:t>
            </a:r>
            <a:r>
              <a:rPr lang="ru-RU" sz="3200" dirty="0" smtClean="0"/>
              <a:t> наиболее опасных химических веществ, которая очень (смертельно) опасна для людей, животных и  окружающей среды.</a:t>
            </a:r>
          </a:p>
          <a:p>
            <a:r>
              <a:rPr lang="ru-RU" sz="3200" dirty="0" smtClean="0"/>
              <a:t> Аварии на ХОО </a:t>
            </a:r>
            <a:r>
              <a:rPr lang="ru-RU" sz="3200" u="sng" dirty="0" smtClean="0"/>
              <a:t>возможны</a:t>
            </a:r>
            <a:r>
              <a:rPr lang="ru-RU" sz="3200" dirty="0" smtClean="0"/>
              <a:t> и это надо помнить всегда. Это требует постоянного мониторинга за использованием и хранением АХОВ. Поэтому, необходимо быть в постоянной готовности к действиям при возникновении ЧС техногенного характера  с выбросом </a:t>
            </a:r>
            <a:r>
              <a:rPr lang="ru-RU" sz="3200" dirty="0" smtClean="0">
                <a:solidFill>
                  <a:srgbClr val="FF0000"/>
                </a:solidFill>
              </a:rPr>
              <a:t>АХОВ</a:t>
            </a:r>
            <a:r>
              <a:rPr lang="ru-RU" sz="3200" dirty="0" smtClean="0"/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Monotype Corsiva" pitchFamily="66" charset="0"/>
              </a:rPr>
              <a:t>Заключение</a:t>
            </a:r>
            <a:endParaRPr lang="ru-RU" sz="5400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4800" y="762000"/>
            <a:ext cx="8610600" cy="57912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Химически вещества при проливе которых, или выбросе в окружающую среду, способны вызвать массовые поражения людей, животных, приводящих к заражению воздуха, почвы, воды, растений, называют </a:t>
            </a:r>
            <a:r>
              <a:rPr lang="ru-RU" sz="3200" b="1" dirty="0" smtClean="0">
                <a:solidFill>
                  <a:srgbClr val="FF0000"/>
                </a:solidFill>
              </a:rPr>
              <a:t>аварийно химически опасными веществами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(</a:t>
            </a:r>
            <a:r>
              <a:rPr lang="ru-RU" sz="3200" b="1" dirty="0" smtClean="0"/>
              <a:t>АХОВ</a:t>
            </a:r>
            <a:r>
              <a:rPr lang="ru-RU" sz="3200" dirty="0" smtClean="0"/>
              <a:t>).</a:t>
            </a:r>
          </a:p>
          <a:p>
            <a:pPr algn="r"/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248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АХОВ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2" name="Picture 2" descr="https://ds05.infourok.ru/uploads/ex/0ab1/000bca80-44b99dc1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229100"/>
            <a:ext cx="3810000" cy="2628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1000" y="1143000"/>
            <a:ext cx="8534400" cy="54864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Черная и цветная металлургия </a:t>
            </a:r>
            <a:r>
              <a:rPr lang="ru-RU" dirty="0" smtClean="0"/>
              <a:t>(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хлор, аммиак, соляная кислота, водород фтористый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, нитрил акриловая кислота и др.</a:t>
            </a:r>
          </a:p>
          <a:p>
            <a:r>
              <a:rPr lang="ru-RU" b="1" dirty="0" smtClean="0"/>
              <a:t>Целлюлозно-бумажная промышленность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ru-RU" b="1" u="sng" dirty="0" smtClean="0">
                <a:solidFill>
                  <a:schemeClr val="accent2">
                    <a:lumMod val="50000"/>
                  </a:schemeClr>
                </a:solidFill>
              </a:rPr>
              <a:t>хлор, аммиак, сернистый ангидрид, соляная кислота </a:t>
            </a:r>
            <a:r>
              <a:rPr lang="ru-RU" dirty="0" smtClean="0"/>
              <a:t>и др.)</a:t>
            </a:r>
          </a:p>
          <a:p>
            <a:r>
              <a:rPr lang="ru-RU" b="1" dirty="0" smtClean="0"/>
              <a:t>машиностроительная и оборонная</a:t>
            </a:r>
            <a:r>
              <a:rPr lang="ru-RU" dirty="0" smtClean="0"/>
              <a:t> промышленность (</a:t>
            </a:r>
            <a:r>
              <a:rPr lang="ru-RU" b="1" u="sng" dirty="0" smtClean="0">
                <a:solidFill>
                  <a:schemeClr val="accent2">
                    <a:lumMod val="75000"/>
                  </a:schemeClr>
                </a:solidFill>
              </a:rPr>
              <a:t>хлор, аммиак</a:t>
            </a:r>
            <a:r>
              <a:rPr lang="ru-RU" b="1" u="sng" dirty="0" smtClean="0"/>
              <a:t>, соляная </a:t>
            </a:r>
            <a:r>
              <a:rPr lang="ru-RU" dirty="0" smtClean="0"/>
              <a:t>кислота,</a:t>
            </a:r>
          </a:p>
          <a:p>
            <a:r>
              <a:rPr lang="ru-RU" b="1" dirty="0" smtClean="0"/>
              <a:t>коммунальное хозяйство </a:t>
            </a:r>
            <a:r>
              <a:rPr lang="ru-RU" dirty="0" smtClean="0"/>
              <a:t>(</a:t>
            </a:r>
            <a:r>
              <a:rPr lang="ru-RU" b="1" u="sng" dirty="0" smtClean="0">
                <a:solidFill>
                  <a:schemeClr val="accent2">
                    <a:lumMod val="75000"/>
                  </a:schemeClr>
                </a:solidFill>
              </a:rPr>
              <a:t>хлор</a:t>
            </a:r>
          </a:p>
          <a:p>
            <a:r>
              <a:rPr lang="ru-RU" b="1" dirty="0" smtClean="0"/>
              <a:t>медицинская </a:t>
            </a:r>
            <a:r>
              <a:rPr lang="ru-RU" dirty="0" smtClean="0"/>
              <a:t> промышленность (</a:t>
            </a:r>
            <a:r>
              <a:rPr lang="ru-RU" b="1" u="sng" dirty="0" smtClean="0">
                <a:solidFill>
                  <a:schemeClr val="accent2">
                    <a:lumMod val="75000"/>
                  </a:schemeClr>
                </a:solidFill>
              </a:rPr>
              <a:t>хлор, аммиак, фосген)</a:t>
            </a:r>
          </a:p>
          <a:p>
            <a:r>
              <a:rPr lang="ru-RU" b="1" dirty="0" smtClean="0"/>
              <a:t>сельское хозяйство</a:t>
            </a:r>
            <a:r>
              <a:rPr lang="ru-RU" dirty="0" smtClean="0"/>
              <a:t> (</a:t>
            </a:r>
            <a:r>
              <a:rPr lang="ru-RU" b="1" u="sng" dirty="0" smtClean="0">
                <a:solidFill>
                  <a:schemeClr val="accent2">
                    <a:lumMod val="75000"/>
                  </a:schemeClr>
                </a:solidFill>
              </a:rPr>
              <a:t>аммиак, хлорпикрин</a:t>
            </a:r>
            <a:r>
              <a:rPr lang="ru-RU" u="sng" dirty="0" smtClean="0">
                <a:solidFill>
                  <a:schemeClr val="accent2">
                    <a:lumMod val="75000"/>
                  </a:schemeClr>
                </a:solidFill>
              </a:rPr>
              <a:t>, хлорциан, сернистый ангидрид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потребители ОХВ, они же аварийно опасные объекты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2362200"/>
            <a:ext cx="8229600" cy="3657599"/>
          </a:xfrm>
        </p:spPr>
        <p:txBody>
          <a:bodyPr/>
          <a:lstStyle/>
          <a:p>
            <a:r>
              <a:rPr lang="ru-RU" sz="4400" dirty="0" smtClean="0"/>
              <a:t>Для изготовления различных марок стали, используя химические реакции в композиции с другими компонентами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Черная и Цветная металлургия использует  в производстве ХОВ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Серная кислота </a:t>
            </a:r>
            <a:r>
              <a:rPr lang="ru-RU" sz="3600" dirty="0" smtClean="0"/>
              <a:t>(</a:t>
            </a:r>
            <a:r>
              <a:rPr lang="en-US" sz="3600" b="0" dirty="0" smtClean="0"/>
              <a:t>H₂SO₄</a:t>
            </a:r>
            <a:r>
              <a:rPr lang="ru-RU" sz="3600" b="0" dirty="0" smtClean="0"/>
              <a:t>)</a:t>
            </a:r>
            <a:endParaRPr lang="ru-RU" sz="3600" dirty="0"/>
          </a:p>
        </p:txBody>
      </p:sp>
      <p:pic>
        <p:nvPicPr>
          <p:cNvPr id="26626" name="Picture 2" descr="https://ds03.infourok.ru/uploads/ex/09ed/0004018c-22899ac8/11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401" y="838200"/>
            <a:ext cx="8635999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/>
              <a:t>Применяю практически во всех производствах.</a:t>
            </a:r>
          </a:p>
          <a:p>
            <a:r>
              <a:rPr lang="ru-RU" sz="3600" dirty="0" smtClean="0"/>
              <a:t>в </a:t>
            </a:r>
            <a:r>
              <a:rPr lang="ru-RU" sz="3600" b="1" dirty="0" smtClean="0"/>
              <a:t>сельском хозяйстве </a:t>
            </a:r>
            <a:r>
              <a:rPr lang="ru-RU" sz="3600" dirty="0" smtClean="0"/>
              <a:t>для производства </a:t>
            </a:r>
            <a:r>
              <a:rPr lang="ru-RU" sz="3600" u="sng" dirty="0" smtClean="0"/>
              <a:t>удобрений</a:t>
            </a:r>
            <a:r>
              <a:rPr lang="ru-RU" sz="3600" dirty="0" smtClean="0"/>
              <a:t>, </a:t>
            </a:r>
          </a:p>
          <a:p>
            <a:r>
              <a:rPr lang="ru-RU" sz="3600" dirty="0" smtClean="0"/>
              <a:t>в </a:t>
            </a:r>
            <a:r>
              <a:rPr lang="ru-RU" sz="3600" b="1" dirty="0" smtClean="0"/>
              <a:t>пищевой</a:t>
            </a:r>
            <a:r>
              <a:rPr lang="ru-RU" sz="3600" dirty="0" smtClean="0"/>
              <a:t> промышленности, в качестве </a:t>
            </a:r>
            <a:r>
              <a:rPr lang="ru-RU" sz="3600" u="sng" dirty="0" smtClean="0"/>
              <a:t>хладагента</a:t>
            </a:r>
            <a:r>
              <a:rPr lang="ru-RU" sz="3600" dirty="0" smtClean="0"/>
              <a:t>, в промышленных холодильных установках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Аммиак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b="0" dirty="0" smtClean="0"/>
              <a:t>NH₃)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5071872"/>
          </a:xfrm>
        </p:spPr>
        <p:txBody>
          <a:bodyPr>
            <a:normAutofit fontScale="92500" lnSpcReduction="10000"/>
          </a:bodyPr>
          <a:lstStyle/>
          <a:p>
            <a:r>
              <a:rPr lang="ru-RU" sz="3900" dirty="0" smtClean="0"/>
              <a:t>для </a:t>
            </a:r>
            <a:r>
              <a:rPr lang="ru-RU" sz="3900" u="sng" dirty="0" smtClean="0"/>
              <a:t>отбеливания</a:t>
            </a:r>
            <a:r>
              <a:rPr lang="ru-RU" sz="3900" dirty="0" smtClean="0"/>
              <a:t> тканей и бумажной массы,</a:t>
            </a:r>
          </a:p>
          <a:p>
            <a:r>
              <a:rPr lang="ru-RU" sz="3900" dirty="0" smtClean="0"/>
              <a:t>в производстве </a:t>
            </a:r>
            <a:r>
              <a:rPr lang="ru-RU" sz="3900" u="sng" dirty="0" smtClean="0"/>
              <a:t>пластмасс</a:t>
            </a:r>
          </a:p>
          <a:p>
            <a:r>
              <a:rPr lang="ru-RU" sz="3900" u="sng" dirty="0" smtClean="0"/>
              <a:t>каучука</a:t>
            </a:r>
            <a:r>
              <a:rPr lang="ru-RU" sz="3900" dirty="0" smtClean="0"/>
              <a:t>, </a:t>
            </a:r>
            <a:r>
              <a:rPr lang="ru-RU" sz="3900" u="sng" dirty="0" smtClean="0"/>
              <a:t>пестицидов</a:t>
            </a:r>
            <a:r>
              <a:rPr lang="ru-RU" sz="3900" dirty="0" smtClean="0"/>
              <a:t>, дихлорэтана, в цветной металлургии,</a:t>
            </a:r>
          </a:p>
          <a:p>
            <a:r>
              <a:rPr lang="ru-RU" sz="3900" dirty="0" smtClean="0"/>
              <a:t>в коммунально-бытовом хозяйстве для </a:t>
            </a:r>
            <a:r>
              <a:rPr lang="ru-RU" sz="3900" u="sng" dirty="0" smtClean="0"/>
              <a:t>обеззараживания</a:t>
            </a:r>
            <a:r>
              <a:rPr lang="ru-RU" sz="3900" dirty="0" smtClean="0"/>
              <a:t> воды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rgbClr val="FF0000"/>
                </a:solidFill>
              </a:rPr>
              <a:t>Хлор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CI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en-US" dirty="0" smtClean="0"/>
              <a:t>Chlorine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995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200" u="sng" dirty="0" smtClean="0"/>
              <a:t>Не смотря на токсичность</a:t>
            </a:r>
            <a:r>
              <a:rPr lang="ru-RU" sz="3200" dirty="0" smtClean="0"/>
              <a:t>: </a:t>
            </a:r>
          </a:p>
          <a:p>
            <a:r>
              <a:rPr lang="ru-RU" sz="3200" dirty="0" smtClean="0"/>
              <a:t>Применяется для производства </a:t>
            </a:r>
            <a:r>
              <a:rPr lang="ru-RU" sz="3200" u="sng" dirty="0" smtClean="0"/>
              <a:t>гербицидов</a:t>
            </a:r>
            <a:r>
              <a:rPr lang="ru-RU" sz="3200" dirty="0" smtClean="0"/>
              <a:t> (уничтожения насекомых вредителей)</a:t>
            </a:r>
          </a:p>
          <a:p>
            <a:r>
              <a:rPr lang="ru-RU" sz="3200" dirty="0" smtClean="0"/>
              <a:t>Производства пластмассовых изделий – органического стекла</a:t>
            </a:r>
          </a:p>
          <a:p>
            <a:r>
              <a:rPr lang="ru-RU" sz="3200" dirty="0" smtClean="0"/>
              <a:t>Извлечения драгоценных металлов из руд</a:t>
            </a:r>
          </a:p>
          <a:p>
            <a:r>
              <a:rPr lang="ru-RU" sz="3200" dirty="0" smtClean="0"/>
              <a:t>В малых дозах - в ароматической промышленности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Синильная кислота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chemeClr val="tx1"/>
                </a:solidFill>
              </a:rPr>
              <a:t>(</a:t>
            </a:r>
            <a:r>
              <a:rPr lang="en-US" sz="4400" b="0" dirty="0" smtClean="0"/>
              <a:t>HCN)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b="1" dirty="0" smtClean="0">
                <a:solidFill>
                  <a:srgbClr val="7030A0"/>
                </a:solidFill>
              </a:rPr>
              <a:t>Формальдегид</a:t>
            </a:r>
            <a:r>
              <a:rPr lang="ru-RU" sz="3600" dirty="0" smtClean="0"/>
              <a:t> используется для получения фенолоформальдегидных смол, изопрена, красителей, взрывчатых веществ, лекарств, а также как дубящее, антисептическое и дезодорирующее средство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Формальдегид</a:t>
            </a:r>
            <a:r>
              <a:rPr lang="en-US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>
                <a:solidFill>
                  <a:schemeClr val="tx1"/>
                </a:solidFill>
              </a:rPr>
              <a:t>(</a:t>
            </a:r>
            <a:r>
              <a:rPr lang="en-US" b="0" dirty="0" smtClean="0"/>
              <a:t>CH</a:t>
            </a:r>
            <a:r>
              <a:rPr lang="en-US" b="0" baseline="-25000" dirty="0" smtClean="0"/>
              <a:t>2</a:t>
            </a:r>
            <a:r>
              <a:rPr lang="en-US" b="0" dirty="0" smtClean="0"/>
              <a:t>O)</a:t>
            </a:r>
            <a:r>
              <a:rPr lang="ru-RU" dirty="0" smtClean="0">
                <a:solidFill>
                  <a:srgbClr val="FF0000"/>
                </a:solidFill>
              </a:rPr>
              <a:t> 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312</TotalTime>
  <Words>436</Words>
  <Application>Microsoft Office PowerPoint</Application>
  <PresentationFormat>Экран (4:3)</PresentationFormat>
  <Paragraphs>38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Опасные химические вещества на службе человека</vt:lpstr>
      <vt:lpstr>АХОВ</vt:lpstr>
      <vt:lpstr>Основные потребители ОХВ, они же аварийно опасные объекты</vt:lpstr>
      <vt:lpstr>Черная и Цветная металлургия использует  в производстве ХОВ</vt:lpstr>
      <vt:lpstr>Серная кислота (H₂SO₄)</vt:lpstr>
      <vt:lpstr>Аммиак (NH₃)</vt:lpstr>
      <vt:lpstr>Хлор (CI, Chlorine)</vt:lpstr>
      <vt:lpstr>Синильная кислота (HCN)</vt:lpstr>
      <vt:lpstr>Формальдегид (CH2O) </vt:lpstr>
      <vt:lpstr>Слайд 10</vt:lpstr>
      <vt:lpstr>Заключение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Опасные химические вещества на службе человека</dc:title>
  <dc:creator>User</dc:creator>
  <cp:lastModifiedBy>User</cp:lastModifiedBy>
  <cp:revision>38</cp:revision>
  <dcterms:created xsi:type="dcterms:W3CDTF">2021-12-01T05:05:58Z</dcterms:created>
  <dcterms:modified xsi:type="dcterms:W3CDTF">2021-12-07T05:58:48Z</dcterms:modified>
</cp:coreProperties>
</file>