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T Neuzeit" panose="020B0604020202020204" charset="0"/>
      <p:regular r:id="rId17"/>
    </p:embeddedFont>
    <p:embeddedFont>
      <p:font typeface="Times Neue Roman" panose="020B0604020202020204" charset="0"/>
      <p:regular r:id="rId18"/>
    </p:embeddedFont>
    <p:embeddedFont>
      <p:font typeface="Vollkorn" panose="020B0604020202020204" charset="0"/>
      <p:regular r:id="rId19"/>
    </p:embeddedFont>
    <p:embeddedFont>
      <p:font typeface="Vollkorn 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280586" y="-7897"/>
            <a:ext cx="7721173" cy="1029489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-5885920"/>
            <a:ext cx="13732956" cy="17263903"/>
            <a:chOff x="0" y="0"/>
            <a:chExt cx="18310608" cy="23018538"/>
          </a:xfrm>
        </p:grpSpPr>
        <p:sp>
          <p:nvSpPr>
            <p:cNvPr id="4" name="AutoShape 4"/>
            <p:cNvSpPr/>
            <p:nvPr/>
          </p:nvSpPr>
          <p:spPr>
            <a:xfrm>
              <a:off x="0" y="7847894"/>
              <a:ext cx="14250739" cy="13716000"/>
            </a:xfrm>
            <a:prstGeom prst="rect">
              <a:avLst/>
            </a:prstGeom>
            <a:solidFill>
              <a:srgbClr val="1C2529"/>
            </a:solidFill>
          </p:spPr>
        </p:sp>
        <p:sp>
          <p:nvSpPr>
            <p:cNvPr id="5" name="AutoShape 5"/>
            <p:cNvSpPr/>
            <p:nvPr/>
          </p:nvSpPr>
          <p:spPr>
            <a:xfrm rot="-782927">
              <a:off x="9329737" y="387414"/>
              <a:ext cx="5975721" cy="22243709"/>
            </a:xfrm>
            <a:prstGeom prst="rect">
              <a:avLst/>
            </a:prstGeom>
            <a:solidFill>
              <a:srgbClr val="1C2529"/>
            </a:solidFill>
          </p:spPr>
        </p:sp>
        <p:sp>
          <p:nvSpPr>
            <p:cNvPr id="6" name="AutoShape 6"/>
            <p:cNvSpPr/>
            <p:nvPr/>
          </p:nvSpPr>
          <p:spPr>
            <a:xfrm rot="-782927">
              <a:off x="15801997" y="6526202"/>
              <a:ext cx="732723" cy="15814892"/>
            </a:xfrm>
            <a:prstGeom prst="rect">
              <a:avLst/>
            </a:prstGeom>
            <a:solidFill>
              <a:srgbClr val="FDD05A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819074" y="8723467"/>
            <a:ext cx="11190062" cy="1266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en-US" sz="3000" spc="75">
                <a:solidFill>
                  <a:srgbClr val="FFFFFF"/>
                </a:solidFill>
                <a:latin typeface="Vollkorn"/>
              </a:rPr>
              <a:t>РУКОВОДИТЕЛЬ ГМО УЧИТЕЛЕЙ ОБЖ Г.ЧЕЛЯБИНСКА, УЧИТЕЛЬ ОБЖ  МБОУ «ЛИЦЕЙ №       Г.ЧЕЛЯБИНСКА»</a:t>
            </a:r>
          </a:p>
          <a:p>
            <a:pPr>
              <a:lnSpc>
                <a:spcPts val="3300"/>
              </a:lnSpc>
            </a:pPr>
            <a:r>
              <a:rPr lang="en-US" sz="3000" spc="75">
                <a:solidFill>
                  <a:srgbClr val="FFFFFF"/>
                </a:solidFill>
                <a:latin typeface="Vollkorn"/>
              </a:rPr>
              <a:t>БАКЛУНИН ВЛАДИМИР АЛЕКСАНДРОВИЧ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841" r="841"/>
          <a:stretch>
            <a:fillRect/>
          </a:stretch>
        </p:blipFill>
        <p:spPr>
          <a:xfrm>
            <a:off x="0" y="181051"/>
            <a:ext cx="10566827" cy="358702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19074" y="3815704"/>
            <a:ext cx="10103753" cy="418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 spc="125">
                <a:solidFill>
                  <a:srgbClr val="FDD05A"/>
                </a:solidFill>
                <a:latin typeface="Vollkorn"/>
              </a:rPr>
              <a:t>РАЗВИТИЕ МЕТАПРЕДМЕТНЫХ СВЯЗЕЙ ПРЕДМЕТНЫХ ЦИКЛОВ «ХИМИЯ» И «ОБЖ» В РАМКАХ ТЕМЫ:</a:t>
            </a:r>
          </a:p>
          <a:p>
            <a:pPr>
              <a:lnSpc>
                <a:spcPts val="5500"/>
              </a:lnSpc>
            </a:pPr>
            <a:r>
              <a:rPr lang="en-US" sz="5000" spc="125">
                <a:solidFill>
                  <a:srgbClr val="FDD05A"/>
                </a:solidFill>
                <a:latin typeface="Vollkorn"/>
              </a:rPr>
              <a:t>«СОСТАВ ВООРУЖЕННЫХ СИЛ РОССИЙСКОЙ ФЕДЕРАЦИИ»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28570" y="9075892"/>
            <a:ext cx="475106" cy="428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en-US" sz="3000" spc="75">
                <a:solidFill>
                  <a:srgbClr val="FFFFFF"/>
                </a:solidFill>
                <a:latin typeface="Times Neue Roman"/>
              </a:rPr>
              <a:t>11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899" b="161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-298528"/>
            <a:ext cx="4754816" cy="10846027"/>
          </a:xfrm>
          <a:prstGeom prst="rect">
            <a:avLst/>
          </a:prstGeom>
          <a:solidFill>
            <a:srgbClr val="FDD05A"/>
          </a:solidFill>
        </p:spPr>
      </p:sp>
      <p:grpSp>
        <p:nvGrpSpPr>
          <p:cNvPr id="4" name="Group 4"/>
          <p:cNvGrpSpPr/>
          <p:nvPr/>
        </p:nvGrpSpPr>
        <p:grpSpPr>
          <a:xfrm rot="-8100000">
            <a:off x="5206127" y="4663052"/>
            <a:ext cx="924346" cy="922867"/>
            <a:chOff x="0" y="0"/>
            <a:chExt cx="6350000" cy="6339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05A"/>
            </a:solidFill>
          </p:spPr>
        </p:sp>
      </p:grpSp>
      <p:sp>
        <p:nvSpPr>
          <p:cNvPr id="6" name="TextBox 6"/>
          <p:cNvSpPr txBox="1"/>
          <p:nvPr/>
        </p:nvSpPr>
        <p:spPr>
          <a:xfrm rot="-5400000">
            <a:off x="-821598" y="4503418"/>
            <a:ext cx="8255388" cy="128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24"/>
              </a:lnSpc>
            </a:pPr>
            <a:r>
              <a:rPr lang="en-US" sz="7149" spc="71">
                <a:solidFill>
                  <a:srgbClr val="1C2529"/>
                </a:solidFill>
                <a:latin typeface="Vollkorn"/>
              </a:rPr>
              <a:t>МОТИВАЦИЯ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57105" y="1495255"/>
            <a:ext cx="17602540" cy="7296490"/>
          </a:xfrm>
          <a:prstGeom prst="rect">
            <a:avLst/>
          </a:prstGeom>
          <a:solidFill>
            <a:srgbClr val="1C2529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661" t="3761" r="4481" b="14639"/>
          <a:stretch>
            <a:fillRect/>
          </a:stretch>
        </p:blipFill>
        <p:spPr>
          <a:xfrm>
            <a:off x="11431005" y="859147"/>
            <a:ext cx="5556288" cy="856870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987293" y="859147"/>
            <a:ext cx="647922" cy="646886"/>
            <a:chOff x="0" y="0"/>
            <a:chExt cx="6350000" cy="6339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2529">
                <a:alpha val="6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16986775" y="8780449"/>
            <a:ext cx="647922" cy="646886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2529">
                <a:alpha val="69804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10783601" y="859665"/>
            <a:ext cx="647922" cy="646886"/>
            <a:chOff x="0" y="0"/>
            <a:chExt cx="6350000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2529">
                <a:alpha val="69804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-10800000">
            <a:off x="10783083" y="8791745"/>
            <a:ext cx="647922" cy="646886"/>
            <a:chOff x="0" y="0"/>
            <a:chExt cx="6350000" cy="63398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2529">
                <a:alpha val="69804"/>
              </a:srgbClr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 l="4134"/>
          <a:stretch>
            <a:fillRect/>
          </a:stretch>
        </p:blipFill>
        <p:spPr>
          <a:xfrm>
            <a:off x="1057105" y="3499643"/>
            <a:ext cx="10303235" cy="358702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598519" y="2404348"/>
            <a:ext cx="6235898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DD05A"/>
                </a:solidFill>
                <a:latin typeface="Vollkorn"/>
              </a:rPr>
              <a:t>ПРИГЛАШАЕМ ВАС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7879" r="17676"/>
          <a:stretch>
            <a:fillRect/>
          </a:stretch>
        </p:blipFill>
        <p:spPr>
          <a:xfrm>
            <a:off x="0" y="-658369"/>
            <a:ext cx="7821078" cy="117316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9821" r="19821"/>
          <a:stretch>
            <a:fillRect/>
          </a:stretch>
        </p:blipFill>
        <p:spPr>
          <a:xfrm>
            <a:off x="9983549" y="0"/>
            <a:ext cx="8304936" cy="1031993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821078" y="-279513"/>
            <a:ext cx="2978873" cy="10846027"/>
            <a:chOff x="0" y="0"/>
            <a:chExt cx="3971830" cy="14461369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3113746" cy="14461369"/>
            </a:xfrm>
            <a:prstGeom prst="rect">
              <a:avLst/>
            </a:prstGeom>
            <a:solidFill>
              <a:srgbClr val="FDD05A"/>
            </a:solidFill>
          </p:spPr>
        </p:sp>
        <p:grpSp>
          <p:nvGrpSpPr>
            <p:cNvPr id="6" name="Group 6"/>
            <p:cNvGrpSpPr/>
            <p:nvPr/>
          </p:nvGrpSpPr>
          <p:grpSpPr>
            <a:xfrm rot="-8100000">
              <a:off x="2484816" y="6615440"/>
              <a:ext cx="1232461" cy="1230489"/>
              <a:chOff x="0" y="0"/>
              <a:chExt cx="6350000" cy="633984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05A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 rot="-5400000">
              <a:off x="-4016145" y="6630517"/>
              <a:ext cx="11132639" cy="1360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774"/>
                </a:lnSpc>
              </a:pPr>
              <a:r>
                <a:rPr lang="en-US" sz="5849" spc="58">
                  <a:solidFill>
                    <a:srgbClr val="1C2529"/>
                  </a:solidFill>
                  <a:latin typeface="Vollkorn"/>
                </a:rPr>
                <a:t>ПРОФОРИЕНТАЦИЯ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23950" y="3517900"/>
            <a:ext cx="3784600" cy="5740400"/>
          </a:xfrm>
          <a:prstGeom prst="rect">
            <a:avLst/>
          </a:prstGeom>
          <a:solidFill>
            <a:srgbClr val="FDD05A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46000"/>
          </a:blip>
          <a:srcRect t="406" b="114"/>
          <a:stretch>
            <a:fillRect/>
          </a:stretch>
        </p:blipFill>
        <p:spPr>
          <a:xfrm>
            <a:off x="13879953" y="262484"/>
            <a:ext cx="2996317" cy="3078152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3379450" y="3517900"/>
            <a:ext cx="3784600" cy="5740400"/>
          </a:xfrm>
          <a:prstGeom prst="rect">
            <a:avLst/>
          </a:prstGeom>
          <a:solidFill>
            <a:srgbClr val="E6DCCA"/>
          </a:solidFill>
        </p:spPr>
      </p:sp>
      <p:sp>
        <p:nvSpPr>
          <p:cNvPr id="5" name="AutoShape 5"/>
          <p:cNvSpPr/>
          <p:nvPr/>
        </p:nvSpPr>
        <p:spPr>
          <a:xfrm>
            <a:off x="9302750" y="3517900"/>
            <a:ext cx="3784600" cy="57404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6" name="AutoShape 6"/>
          <p:cNvSpPr/>
          <p:nvPr/>
        </p:nvSpPr>
        <p:spPr>
          <a:xfrm>
            <a:off x="5216525" y="3517900"/>
            <a:ext cx="3784600" cy="5740400"/>
          </a:xfrm>
          <a:prstGeom prst="rect">
            <a:avLst/>
          </a:prstGeom>
          <a:solidFill>
            <a:srgbClr val="E6DCCA"/>
          </a:solidFill>
        </p:spPr>
      </p:sp>
      <p:sp>
        <p:nvSpPr>
          <p:cNvPr id="7" name="TextBox 7"/>
          <p:cNvSpPr txBox="1"/>
          <p:nvPr/>
        </p:nvSpPr>
        <p:spPr>
          <a:xfrm>
            <a:off x="1275162" y="1246570"/>
            <a:ext cx="15451927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spc="173">
                <a:solidFill>
                  <a:srgbClr val="FDD05A"/>
                </a:solidFill>
                <a:latin typeface="Vollkorn"/>
              </a:rPr>
              <a:t>Профильные классы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485797" y="4104104"/>
            <a:ext cx="3209040" cy="2631579"/>
            <a:chOff x="0" y="0"/>
            <a:chExt cx="4278720" cy="3508772"/>
          </a:xfrm>
        </p:grpSpPr>
        <p:sp>
          <p:nvSpPr>
            <p:cNvPr id="9" name="TextBox 9"/>
            <p:cNvSpPr txBox="1"/>
            <p:nvPr/>
          </p:nvSpPr>
          <p:spPr>
            <a:xfrm>
              <a:off x="37725" y="1885077"/>
              <a:ext cx="4203271" cy="214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25"/>
                </a:lnSpc>
              </a:pPr>
              <a:r>
                <a:rPr lang="en-US" sz="2150" spc="21">
                  <a:solidFill>
                    <a:srgbClr val="1C2529"/>
                  </a:solidFill>
                  <a:latin typeface="Vollkorn"/>
                </a:rPr>
                <a:t>Основные предметы:</a:t>
              </a:r>
            </a:p>
            <a:p>
              <a:pPr marL="464186" lvl="1" indent="-232093">
                <a:lnSpc>
                  <a:spcPts val="3225"/>
                </a:lnSpc>
                <a:buFont typeface="Arial"/>
                <a:buChar char="•"/>
              </a:pPr>
              <a:r>
                <a:rPr lang="en-US" sz="2150" spc="21">
                  <a:solidFill>
                    <a:srgbClr val="1C2529"/>
                  </a:solidFill>
                  <a:latin typeface="Vollkorn"/>
                </a:rPr>
                <a:t>Математика</a:t>
              </a:r>
            </a:p>
            <a:p>
              <a:pPr marL="464186" lvl="1" indent="-232093">
                <a:lnSpc>
                  <a:spcPts val="3225"/>
                </a:lnSpc>
                <a:buFont typeface="Arial"/>
                <a:buChar char="•"/>
              </a:pPr>
              <a:r>
                <a:rPr lang="en-US" sz="2150" spc="21">
                  <a:solidFill>
                    <a:srgbClr val="1C2529"/>
                  </a:solidFill>
                  <a:latin typeface="Vollkorn"/>
                </a:rPr>
                <a:t>Информатика</a:t>
              </a:r>
            </a:p>
            <a:p>
              <a:pPr marL="464185" lvl="1" indent="-232092">
                <a:lnSpc>
                  <a:spcPts val="3225"/>
                </a:lnSpc>
                <a:buFont typeface="Arial"/>
                <a:buChar char="•"/>
              </a:pPr>
              <a:r>
                <a:rPr lang="en-US" sz="2150" spc="21">
                  <a:solidFill>
                    <a:srgbClr val="1C2529"/>
                  </a:solidFill>
                  <a:latin typeface="Vollkorn"/>
                </a:rPr>
                <a:t>Физика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4278720" cy="13999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43"/>
                </a:lnSpc>
              </a:pPr>
              <a:r>
                <a:rPr lang="en-US" sz="2275" spc="147">
                  <a:solidFill>
                    <a:srgbClr val="1C2529"/>
                  </a:solidFill>
                  <a:latin typeface="Vollkorn"/>
                </a:rPr>
                <a:t>ФИЗИКО-МАТЕМАТИЧЕСКИЙ ПРОФИЛЬ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504305" y="4104104"/>
            <a:ext cx="3209040" cy="2631579"/>
            <a:chOff x="0" y="0"/>
            <a:chExt cx="4278720" cy="3508772"/>
          </a:xfrm>
        </p:grpSpPr>
        <p:sp>
          <p:nvSpPr>
            <p:cNvPr id="12" name="TextBox 12"/>
            <p:cNvSpPr txBox="1"/>
            <p:nvPr/>
          </p:nvSpPr>
          <p:spPr>
            <a:xfrm>
              <a:off x="37725" y="1885077"/>
              <a:ext cx="4203271" cy="214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25"/>
                </a:lnSpc>
              </a:pPr>
              <a:r>
                <a:rPr lang="en-US" sz="2150" spc="21">
                  <a:solidFill>
                    <a:srgbClr val="1C2529"/>
                  </a:solidFill>
                  <a:latin typeface="Vollkorn"/>
                </a:rPr>
                <a:t>Основные предметы:</a:t>
              </a:r>
            </a:p>
            <a:p>
              <a:pPr marL="464186" lvl="1" indent="-232093">
                <a:lnSpc>
                  <a:spcPts val="3225"/>
                </a:lnSpc>
                <a:buFont typeface="Arial"/>
                <a:buChar char="•"/>
              </a:pPr>
              <a:r>
                <a:rPr lang="en-US" sz="2150" spc="21">
                  <a:solidFill>
                    <a:srgbClr val="1C2529"/>
                  </a:solidFill>
                  <a:latin typeface="Vollkorn"/>
                </a:rPr>
                <a:t>Обществознание</a:t>
              </a:r>
            </a:p>
            <a:p>
              <a:pPr marL="464186" lvl="1" indent="-232093">
                <a:lnSpc>
                  <a:spcPts val="3225"/>
                </a:lnSpc>
                <a:buFont typeface="Arial"/>
                <a:buChar char="•"/>
              </a:pPr>
              <a:r>
                <a:rPr lang="en-US" sz="2150" spc="21">
                  <a:solidFill>
                    <a:srgbClr val="1C2529"/>
                  </a:solidFill>
                  <a:latin typeface="Vollkorn"/>
                </a:rPr>
                <a:t>Экономика</a:t>
              </a:r>
            </a:p>
            <a:p>
              <a:pPr marL="464185" lvl="1" indent="-232092">
                <a:lnSpc>
                  <a:spcPts val="3225"/>
                </a:lnSpc>
                <a:buFont typeface="Arial"/>
                <a:buChar char="•"/>
              </a:pPr>
              <a:r>
                <a:rPr lang="en-US" sz="2150" spc="21">
                  <a:solidFill>
                    <a:srgbClr val="1C2529"/>
                  </a:solidFill>
                  <a:latin typeface="Vollkorn"/>
                </a:rPr>
                <a:t>Право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4278720" cy="13999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43"/>
                </a:lnSpc>
              </a:pPr>
              <a:r>
                <a:rPr lang="en-US" sz="2275" spc="147">
                  <a:solidFill>
                    <a:srgbClr val="1C2529"/>
                  </a:solidFill>
                  <a:latin typeface="Vollkorn"/>
                </a:rPr>
                <a:t>СОЦИАЛЬНО-ЭКОНОМИЧЕСКИЙ ПРОФИЛЬ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446640" y="4104104"/>
            <a:ext cx="3496820" cy="2631579"/>
            <a:chOff x="0" y="0"/>
            <a:chExt cx="4662427" cy="3508772"/>
          </a:xfrm>
        </p:grpSpPr>
        <p:sp>
          <p:nvSpPr>
            <p:cNvPr id="15" name="TextBox 15"/>
            <p:cNvSpPr txBox="1"/>
            <p:nvPr/>
          </p:nvSpPr>
          <p:spPr>
            <a:xfrm>
              <a:off x="41108" y="1885077"/>
              <a:ext cx="4580211" cy="214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25"/>
                </a:lnSpc>
              </a:pPr>
              <a:r>
                <a:rPr lang="en-US" sz="2150" spc="21">
                  <a:solidFill>
                    <a:srgbClr val="1C2529"/>
                  </a:solidFill>
                  <a:latin typeface="Vollkorn"/>
                </a:rPr>
                <a:t>Основные предметы:</a:t>
              </a:r>
            </a:p>
            <a:p>
              <a:pPr marL="464186" lvl="1" indent="-232093">
                <a:lnSpc>
                  <a:spcPts val="3225"/>
                </a:lnSpc>
                <a:buFont typeface="Arial"/>
                <a:buChar char="•"/>
              </a:pPr>
              <a:r>
                <a:rPr lang="en-US" sz="2150" spc="21">
                  <a:solidFill>
                    <a:srgbClr val="1C2529"/>
                  </a:solidFill>
                  <a:latin typeface="Vollkorn"/>
                </a:rPr>
                <a:t>Русский язык</a:t>
              </a:r>
            </a:p>
            <a:p>
              <a:pPr marL="464186" lvl="1" indent="-232093">
                <a:lnSpc>
                  <a:spcPts val="3225"/>
                </a:lnSpc>
                <a:buFont typeface="Arial"/>
                <a:buChar char="•"/>
              </a:pPr>
              <a:r>
                <a:rPr lang="en-US" sz="2150" spc="21">
                  <a:solidFill>
                    <a:srgbClr val="1C2529"/>
                  </a:solidFill>
                  <a:latin typeface="Vollkorn"/>
                </a:rPr>
                <a:t>Английский язык</a:t>
              </a:r>
            </a:p>
            <a:p>
              <a:pPr marL="464185" lvl="1" indent="-232092">
                <a:lnSpc>
                  <a:spcPts val="3225"/>
                </a:lnSpc>
                <a:buFont typeface="Arial"/>
                <a:buChar char="•"/>
              </a:pPr>
              <a:r>
                <a:rPr lang="en-US" sz="2150" spc="21">
                  <a:solidFill>
                    <a:srgbClr val="1C2529"/>
                  </a:solidFill>
                  <a:latin typeface="Vollkorn"/>
                </a:rPr>
                <a:t>Литература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4662427" cy="13999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43"/>
                </a:lnSpc>
              </a:pPr>
              <a:r>
                <a:rPr lang="en-US" sz="2275" spc="147">
                  <a:solidFill>
                    <a:srgbClr val="1C2529"/>
                  </a:solidFill>
                  <a:latin typeface="Vollkorn"/>
                </a:rPr>
                <a:t>АРТ-ЛИНГВИСТИЧЕСКИЙ</a:t>
              </a:r>
            </a:p>
            <a:p>
              <a:pPr algn="ctr">
                <a:lnSpc>
                  <a:spcPts val="2843"/>
                </a:lnSpc>
              </a:pPr>
              <a:r>
                <a:rPr lang="en-US" sz="2275" spc="147">
                  <a:solidFill>
                    <a:srgbClr val="1C2529"/>
                  </a:solidFill>
                  <a:latin typeface="Vollkorn"/>
                </a:rPr>
                <a:t>ПРОФИЛЬ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667230" y="4104104"/>
            <a:ext cx="3209040" cy="2631579"/>
            <a:chOff x="0" y="0"/>
            <a:chExt cx="4278720" cy="3508772"/>
          </a:xfrm>
        </p:grpSpPr>
        <p:sp>
          <p:nvSpPr>
            <p:cNvPr id="18" name="TextBox 18"/>
            <p:cNvSpPr txBox="1"/>
            <p:nvPr/>
          </p:nvSpPr>
          <p:spPr>
            <a:xfrm>
              <a:off x="37725" y="1885077"/>
              <a:ext cx="4203271" cy="214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25"/>
                </a:lnSpc>
              </a:pPr>
              <a:r>
                <a:rPr lang="en-US" sz="2150" spc="21">
                  <a:solidFill>
                    <a:srgbClr val="1C2529"/>
                  </a:solidFill>
                  <a:latin typeface="Vollkorn"/>
                </a:rPr>
                <a:t>Основные предметы:</a:t>
              </a:r>
            </a:p>
            <a:p>
              <a:pPr marL="464186" lvl="1" indent="-232093">
                <a:lnSpc>
                  <a:spcPts val="3225"/>
                </a:lnSpc>
                <a:buFont typeface="Arial"/>
                <a:buChar char="•"/>
              </a:pPr>
              <a:r>
                <a:rPr lang="en-US" sz="2150" spc="21">
                  <a:solidFill>
                    <a:srgbClr val="1C2529"/>
                  </a:solidFill>
                  <a:latin typeface="Vollkorn"/>
                </a:rPr>
                <a:t>Химия</a:t>
              </a:r>
            </a:p>
            <a:p>
              <a:pPr marL="464186" lvl="1" indent="-232093">
                <a:lnSpc>
                  <a:spcPts val="3225"/>
                </a:lnSpc>
                <a:buFont typeface="Arial"/>
                <a:buChar char="•"/>
              </a:pPr>
              <a:r>
                <a:rPr lang="en-US" sz="2150" spc="21">
                  <a:solidFill>
                    <a:srgbClr val="1C2529"/>
                  </a:solidFill>
                  <a:latin typeface="Vollkorn"/>
                </a:rPr>
                <a:t>Биология</a:t>
              </a:r>
            </a:p>
            <a:p>
              <a:pPr marL="464185" lvl="1" indent="-232092">
                <a:lnSpc>
                  <a:spcPts val="3225"/>
                </a:lnSpc>
                <a:buFont typeface="Arial"/>
                <a:buChar char="•"/>
              </a:pPr>
              <a:r>
                <a:rPr lang="en-US" sz="2150" spc="21">
                  <a:solidFill>
                    <a:srgbClr val="1C2529"/>
                  </a:solidFill>
                  <a:latin typeface="Vollkorn"/>
                </a:rPr>
                <a:t>Физика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4278720" cy="13999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43"/>
                </a:lnSpc>
              </a:pPr>
              <a:r>
                <a:rPr lang="en-US" sz="2275" spc="147">
                  <a:solidFill>
                    <a:srgbClr val="1C2529"/>
                  </a:solidFill>
                  <a:latin typeface="Vollkorn"/>
                </a:rPr>
                <a:t>ХИМИКО-БИОЛОГИЧЕСКИЙ</a:t>
              </a:r>
            </a:p>
            <a:p>
              <a:pPr algn="ctr">
                <a:lnSpc>
                  <a:spcPts val="2843"/>
                </a:lnSpc>
              </a:pPr>
              <a:r>
                <a:rPr lang="en-US" sz="2275" spc="147">
                  <a:solidFill>
                    <a:srgbClr val="1C2529"/>
                  </a:solidFill>
                  <a:latin typeface="Vollkorn"/>
                </a:rPr>
                <a:t>ПРОФИЛЬ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32745" y="-294122"/>
            <a:ext cx="5451587" cy="9552422"/>
          </a:xfrm>
          <a:prstGeom prst="rect">
            <a:avLst/>
          </a:prstGeom>
          <a:solidFill>
            <a:srgbClr val="FDD05A"/>
          </a:solidFill>
        </p:spPr>
      </p:sp>
      <p:grpSp>
        <p:nvGrpSpPr>
          <p:cNvPr id="3" name="Group 3"/>
          <p:cNvGrpSpPr/>
          <p:nvPr/>
        </p:nvGrpSpPr>
        <p:grpSpPr>
          <a:xfrm>
            <a:off x="4181107" y="2766068"/>
            <a:ext cx="4754863" cy="475486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C2529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07630" y="3028694"/>
            <a:ext cx="3901817" cy="422961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-5400000">
            <a:off x="-2554915" y="3972234"/>
            <a:ext cx="9031305" cy="1540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7"/>
              </a:lnSpc>
            </a:pPr>
            <a:r>
              <a:rPr lang="en-US" sz="4675" spc="233">
                <a:solidFill>
                  <a:srgbClr val="FDD05A"/>
                </a:solidFill>
                <a:latin typeface="CAT Neuzeit"/>
              </a:rPr>
              <a:t>ХИМИКО-БИОЛОГИЧЕСКИЙ ПРОФИЛЬ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850595" y="2286919"/>
            <a:ext cx="7935400" cy="5713161"/>
            <a:chOff x="0" y="0"/>
            <a:chExt cx="10580534" cy="7617548"/>
          </a:xfrm>
        </p:grpSpPr>
        <p:sp>
          <p:nvSpPr>
            <p:cNvPr id="8" name="TextBox 8"/>
            <p:cNvSpPr txBox="1"/>
            <p:nvPr/>
          </p:nvSpPr>
          <p:spPr>
            <a:xfrm>
              <a:off x="0" y="257810"/>
              <a:ext cx="10580534" cy="9215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740"/>
                </a:lnSpc>
              </a:pPr>
              <a:r>
                <a:rPr lang="en-US" sz="4100" spc="205">
                  <a:solidFill>
                    <a:srgbClr val="FDD05A"/>
                  </a:solidFill>
                  <a:latin typeface="CAT Neuzeit"/>
                </a:rPr>
                <a:t>ВОЙСКА РХБ ЗАЩИТЫ ВС РФ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079713"/>
              <a:ext cx="10552083" cy="55511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712"/>
                </a:lnSpc>
              </a:pPr>
              <a:r>
                <a:rPr lang="en-US" sz="2475" spc="24">
                  <a:solidFill>
                    <a:srgbClr val="E6DCCA"/>
                  </a:solidFill>
                  <a:latin typeface="Vollkorn"/>
                </a:rPr>
                <a:t>специальные войска, предназначенные для проведения комплекса наиболее сложных мероприятий, направленных на снижение потерь объединений и соединений Сухопутных войск и обеспечение выполнения поставленных им боевых задач при действиях в условиях радиоактивного, химического и биологического заражения, а также на повышение их живучести и защиты от высокоточного и других видов оружия.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-3655216" y="4111942"/>
            <a:ext cx="10583481" cy="2063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0"/>
              </a:lnSpc>
            </a:pPr>
            <a:r>
              <a:rPr lang="en-US" sz="6300" spc="315">
                <a:solidFill>
                  <a:srgbClr val="1C2529"/>
                </a:solidFill>
                <a:latin typeface="Vollkorn"/>
              </a:rPr>
              <a:t>РАСПРЕДЕЛЕНИЕ</a:t>
            </a:r>
          </a:p>
          <a:p>
            <a:pPr algn="ctr">
              <a:lnSpc>
                <a:spcPts val="8190"/>
              </a:lnSpc>
            </a:pPr>
            <a:r>
              <a:rPr lang="en-US" sz="6300" spc="315">
                <a:solidFill>
                  <a:srgbClr val="1C2529"/>
                </a:solidFill>
                <a:latin typeface="Vollkorn"/>
              </a:rPr>
              <a:t>РОЛЕЙ</a:t>
            </a:r>
          </a:p>
        </p:txBody>
      </p:sp>
      <p:sp>
        <p:nvSpPr>
          <p:cNvPr id="3" name="AutoShape 3"/>
          <p:cNvSpPr/>
          <p:nvPr/>
        </p:nvSpPr>
        <p:spPr>
          <a:xfrm>
            <a:off x="3238500" y="1048938"/>
            <a:ext cx="4438650" cy="7962900"/>
          </a:xfrm>
          <a:prstGeom prst="rect">
            <a:avLst/>
          </a:prstGeom>
          <a:solidFill>
            <a:srgbClr val="1C252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7608" r="17608"/>
          <a:stretch>
            <a:fillRect/>
          </a:stretch>
        </p:blipFill>
        <p:spPr>
          <a:xfrm>
            <a:off x="3382512" y="1180234"/>
            <a:ext cx="4150627" cy="4271308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8039100" y="1028700"/>
            <a:ext cx="4438650" cy="7962900"/>
          </a:xfrm>
          <a:prstGeom prst="rect">
            <a:avLst/>
          </a:prstGeom>
          <a:solidFill>
            <a:srgbClr val="1C2529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0953" r="24303"/>
          <a:stretch>
            <a:fillRect/>
          </a:stretch>
        </p:blipFill>
        <p:spPr>
          <a:xfrm>
            <a:off x="8183112" y="1159996"/>
            <a:ext cx="4150627" cy="4271308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2820650" y="1048938"/>
            <a:ext cx="4438650" cy="7962900"/>
          </a:xfrm>
          <a:prstGeom prst="rect">
            <a:avLst/>
          </a:prstGeom>
          <a:solidFill>
            <a:srgbClr val="1C2529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b="42114"/>
          <a:stretch>
            <a:fillRect/>
          </a:stretch>
        </p:blipFill>
        <p:spPr>
          <a:xfrm>
            <a:off x="12964662" y="1180234"/>
            <a:ext cx="4150627" cy="427130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605655" y="6465306"/>
            <a:ext cx="3704340" cy="104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en-US" sz="3300" spc="214">
                <a:solidFill>
                  <a:srgbClr val="FDD05A"/>
                </a:solidFill>
                <a:latin typeface="Vollkorn"/>
              </a:rPr>
              <a:t>МЕДИЦИНСКАЯ ГРУППА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80322" y="6465306"/>
            <a:ext cx="3556207" cy="104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en-US" sz="3300" spc="214">
                <a:solidFill>
                  <a:srgbClr val="FDD05A"/>
                </a:solidFill>
                <a:latin typeface="Vollkorn"/>
              </a:rPr>
              <a:t>ГРУППА РАЗВЕДКИ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261872" y="6465306"/>
            <a:ext cx="3556207" cy="104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en-US" sz="3300" spc="214">
                <a:solidFill>
                  <a:srgbClr val="FDD05A"/>
                </a:solidFill>
                <a:latin typeface="Vollkorn"/>
              </a:rPr>
              <a:t>ХИМИКИ - СПЕЦИАЛИСТЫ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57105" y="1495255"/>
            <a:ext cx="17602540" cy="7296490"/>
          </a:xfrm>
          <a:prstGeom prst="rect">
            <a:avLst/>
          </a:prstGeom>
          <a:solidFill>
            <a:srgbClr val="1C2529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875" r="875"/>
          <a:stretch>
            <a:fillRect/>
          </a:stretch>
        </p:blipFill>
        <p:spPr>
          <a:xfrm>
            <a:off x="11383380" y="859147"/>
            <a:ext cx="5556288" cy="856870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935339" y="859147"/>
            <a:ext cx="647922" cy="646886"/>
            <a:chOff x="0" y="0"/>
            <a:chExt cx="6350000" cy="6339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2529">
                <a:alpha val="6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16934820" y="8780449"/>
            <a:ext cx="647922" cy="646886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2529">
                <a:alpha val="69804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10734939" y="859665"/>
            <a:ext cx="647922" cy="646886"/>
            <a:chOff x="0" y="0"/>
            <a:chExt cx="6350000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2529">
                <a:alpha val="69804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-10800000">
            <a:off x="10735458" y="8791745"/>
            <a:ext cx="647922" cy="646886"/>
            <a:chOff x="0" y="0"/>
            <a:chExt cx="6350000" cy="63398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2529">
                <a:alpha val="69804"/>
              </a:srgbClr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978823" y="2733330"/>
            <a:ext cx="8441527" cy="698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7"/>
              </a:lnSpc>
            </a:pPr>
            <a:r>
              <a:rPr lang="en-US" sz="4275" spc="213">
                <a:solidFill>
                  <a:srgbClr val="FDD05A"/>
                </a:solidFill>
                <a:latin typeface="Vollkorn"/>
              </a:rPr>
              <a:t>ОКАЗАТЬ ПЕРВУЮ ПОМОЩЬ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78823" y="3412462"/>
            <a:ext cx="8413957" cy="52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5"/>
              </a:lnSpc>
            </a:pPr>
            <a:r>
              <a:rPr lang="en-US" sz="3300" spc="214">
                <a:solidFill>
                  <a:srgbClr val="E6DCCA"/>
                </a:solidFill>
                <a:latin typeface="Vollkorn"/>
              </a:rPr>
              <a:t>ПРИ ОТРАВЛЕНИИ АХОВ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72605" y="4685691"/>
            <a:ext cx="9286296" cy="2617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>
              <a:lnSpc>
                <a:spcPts val="4125"/>
              </a:lnSpc>
              <a:buFont typeface="Arial"/>
              <a:buChar char="•"/>
            </a:pPr>
            <a:r>
              <a:rPr lang="en-US" sz="3300" spc="214">
                <a:solidFill>
                  <a:srgbClr val="E6DCCA"/>
                </a:solidFill>
                <a:latin typeface="Vollkorn"/>
              </a:rPr>
              <a:t>ПРОМЫТЬ ОТКРЫТЫЕ УЧАСТКИ ТЕЛА ВОДОЙ;</a:t>
            </a:r>
          </a:p>
          <a:p>
            <a:pPr>
              <a:lnSpc>
                <a:spcPts val="4125"/>
              </a:lnSpc>
            </a:pPr>
            <a:endParaRPr lang="en-US" sz="3300" spc="214">
              <a:solidFill>
                <a:srgbClr val="E6DCCA"/>
              </a:solidFill>
              <a:latin typeface="Vollkorn"/>
            </a:endParaRPr>
          </a:p>
          <a:p>
            <a:pPr marL="712470" lvl="1" indent="-356235" algn="l">
              <a:lnSpc>
                <a:spcPts val="4125"/>
              </a:lnSpc>
              <a:buFont typeface="Arial"/>
              <a:buChar char="•"/>
            </a:pPr>
            <a:r>
              <a:rPr lang="en-US" sz="3300" spc="214">
                <a:solidFill>
                  <a:srgbClr val="E6DCCA"/>
                </a:solidFill>
                <a:latin typeface="Vollkorn"/>
              </a:rPr>
              <a:t>ТРАНСПОРТИРОВАТЬ В БЕЗОПАСНЫЙ РАЙОН.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628038">
            <a:off x="12564793" y="-1386196"/>
            <a:ext cx="2729333" cy="13687572"/>
          </a:xfrm>
          <a:prstGeom prst="rect">
            <a:avLst/>
          </a:prstGeom>
          <a:solidFill>
            <a:srgbClr val="FDD05A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087" r="17624" b="5323"/>
          <a:stretch>
            <a:fillRect/>
          </a:stretch>
        </p:blipFill>
        <p:spPr>
          <a:xfrm>
            <a:off x="9884794" y="2069678"/>
            <a:ext cx="7720150" cy="614764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2919168"/>
            <a:ext cx="8080263" cy="4800131"/>
            <a:chOff x="0" y="0"/>
            <a:chExt cx="10773685" cy="6400174"/>
          </a:xfrm>
        </p:grpSpPr>
        <p:sp>
          <p:nvSpPr>
            <p:cNvPr id="5" name="TextBox 5"/>
            <p:cNvSpPr txBox="1"/>
            <p:nvPr/>
          </p:nvSpPr>
          <p:spPr>
            <a:xfrm>
              <a:off x="915" y="132080"/>
              <a:ext cx="10772769" cy="975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45"/>
                </a:lnSpc>
              </a:pPr>
              <a:r>
                <a:rPr lang="en-US" sz="4650" spc="232">
                  <a:solidFill>
                    <a:srgbClr val="E6DCCA"/>
                  </a:solidFill>
                  <a:latin typeface="Vollkorn"/>
                </a:rPr>
                <a:t>ГРУППА РАЗВЕДКИ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211204"/>
              <a:ext cx="10760010" cy="31711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2400" spc="24">
                  <a:solidFill>
                    <a:srgbClr val="E6DCCA"/>
                  </a:solidFill>
                  <a:latin typeface="Vollkorn"/>
                </a:rPr>
                <a:t>прибор, предназначенный для определения в воздухе, на местности и на технике боевых отравляющих веществ — зарина, зомана, иприта, фосгена, дифосгена, синильной кислоты, хлорциана, а также паров V-газов в воздухе.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15" y="1764083"/>
              <a:ext cx="10759095" cy="773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00"/>
                </a:lnSpc>
              </a:pPr>
              <a:r>
                <a:rPr lang="en-US" sz="3500" spc="175">
                  <a:solidFill>
                    <a:srgbClr val="FDD05A"/>
                  </a:solidFill>
                  <a:latin typeface="Vollkorn"/>
                </a:rPr>
                <a:t>ПРИМЕНЯЕТ ВПХР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9000"/>
          </a:blip>
          <a:srcRect t="22736" b="22736"/>
          <a:stretch>
            <a:fillRect/>
          </a:stretch>
        </p:blipFill>
        <p:spPr>
          <a:xfrm>
            <a:off x="-243454" y="0"/>
            <a:ext cx="18815088" cy="683515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688261" y="3858268"/>
            <a:ext cx="4951657" cy="3891229"/>
            <a:chOff x="0" y="0"/>
            <a:chExt cx="6602210" cy="5188306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602210" cy="4609104"/>
            </a:xfrm>
            <a:prstGeom prst="rect">
              <a:avLst/>
            </a:prstGeom>
            <a:solidFill>
              <a:srgbClr val="1C2529"/>
            </a:solidFill>
          </p:spPr>
        </p:sp>
        <p:grpSp>
          <p:nvGrpSpPr>
            <p:cNvPr id="5" name="Group 5"/>
            <p:cNvGrpSpPr/>
            <p:nvPr/>
          </p:nvGrpSpPr>
          <p:grpSpPr>
            <a:xfrm rot="-2700000">
              <a:off x="2801511" y="3983544"/>
              <a:ext cx="999188" cy="997589"/>
              <a:chOff x="0" y="0"/>
              <a:chExt cx="6350000" cy="633984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2529"/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775829" y="3861330"/>
            <a:ext cx="4951657" cy="3891229"/>
            <a:chOff x="0" y="0"/>
            <a:chExt cx="6602210" cy="5188306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6602210" cy="4609104"/>
            </a:xfrm>
            <a:prstGeom prst="rect">
              <a:avLst/>
            </a:prstGeom>
            <a:solidFill>
              <a:srgbClr val="1C2529"/>
            </a:solidFill>
          </p:spPr>
        </p:sp>
        <p:grpSp>
          <p:nvGrpSpPr>
            <p:cNvPr id="9" name="Group 9"/>
            <p:cNvGrpSpPr/>
            <p:nvPr/>
          </p:nvGrpSpPr>
          <p:grpSpPr>
            <a:xfrm rot="-2700000">
              <a:off x="2801511" y="3983544"/>
              <a:ext cx="999188" cy="997589"/>
              <a:chOff x="0" y="0"/>
              <a:chExt cx="6350000" cy="63398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2529"/>
              </a:solidFill>
            </p:spPr>
          </p:sp>
        </p:grp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 t="615" b="615"/>
          <a:stretch>
            <a:fillRect/>
          </a:stretch>
        </p:blipFill>
        <p:spPr>
          <a:xfrm>
            <a:off x="6954453" y="4122434"/>
            <a:ext cx="4398277" cy="2899708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2783674" y="3858268"/>
            <a:ext cx="4951657" cy="3891229"/>
            <a:chOff x="0" y="0"/>
            <a:chExt cx="6602210" cy="5188306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6602210" cy="4609104"/>
            </a:xfrm>
            <a:prstGeom prst="rect">
              <a:avLst/>
            </a:prstGeom>
            <a:solidFill>
              <a:srgbClr val="1C2529"/>
            </a:solidFill>
          </p:spPr>
        </p:sp>
        <p:grpSp>
          <p:nvGrpSpPr>
            <p:cNvPr id="14" name="Group 14"/>
            <p:cNvGrpSpPr/>
            <p:nvPr/>
          </p:nvGrpSpPr>
          <p:grpSpPr>
            <a:xfrm rot="-2700000">
              <a:off x="2801511" y="3983544"/>
              <a:ext cx="999188" cy="997589"/>
              <a:chOff x="0" y="0"/>
              <a:chExt cx="6350000" cy="633984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2529"/>
              </a:solidFill>
            </p:spPr>
          </p:sp>
        </p:grp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 t="17035" b="17035"/>
          <a:stretch>
            <a:fillRect/>
          </a:stretch>
        </p:blipFill>
        <p:spPr>
          <a:xfrm>
            <a:off x="13060364" y="4122434"/>
            <a:ext cx="4398277" cy="28997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 t="569" b="569"/>
          <a:stretch>
            <a:fillRect/>
          </a:stretch>
        </p:blipFill>
        <p:spPr>
          <a:xfrm>
            <a:off x="1052519" y="4125496"/>
            <a:ext cx="4398277" cy="289970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463107" y="1891494"/>
            <a:ext cx="8834697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spc="173">
                <a:solidFill>
                  <a:srgbClr val="1C2529"/>
                </a:solidFill>
                <a:latin typeface="Vollkorn"/>
              </a:rPr>
              <a:t>Химики-специалисты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458032" y="7931263"/>
            <a:ext cx="5602941" cy="1419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3000" spc="195">
                <a:solidFill>
                  <a:srgbClr val="1C2529"/>
                </a:solidFill>
                <a:latin typeface="Vollkorn"/>
              </a:rPr>
              <a:t>ДЕЗАКТИВИРУЮЩИЙ ПОРОШОК  СФ-2У (СФ-2)</a:t>
            </a:r>
          </a:p>
          <a:p>
            <a:pPr algn="ctr">
              <a:lnSpc>
                <a:spcPts val="3750"/>
              </a:lnSpc>
            </a:pPr>
            <a:endParaRPr lang="en-US" sz="3000" spc="195">
              <a:solidFill>
                <a:srgbClr val="1C2529"/>
              </a:solidFill>
              <a:latin typeface="Vollkorn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458032" y="9344025"/>
            <a:ext cx="5602941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3000" spc="195">
                <a:solidFill>
                  <a:srgbClr val="1C2529"/>
                </a:solidFill>
                <a:latin typeface="Vollkorn"/>
              </a:rPr>
              <a:t>(СОДА)</a:t>
            </a:r>
          </a:p>
          <a:p>
            <a:pPr algn="ctr">
              <a:lnSpc>
                <a:spcPts val="3750"/>
              </a:lnSpc>
            </a:pPr>
            <a:endParaRPr lang="en-US" sz="3000" spc="195">
              <a:solidFill>
                <a:srgbClr val="1C2529"/>
              </a:solidFill>
              <a:latin typeface="Vollkorn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49704" y="7924800"/>
            <a:ext cx="4203907" cy="52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en-US" sz="3300" spc="214">
                <a:solidFill>
                  <a:srgbClr val="1C2529"/>
                </a:solidFill>
                <a:latin typeface="Vollkorn"/>
              </a:rPr>
              <a:t>ДТСГК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362619" y="7931263"/>
            <a:ext cx="5602941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3000" spc="195">
                <a:solidFill>
                  <a:srgbClr val="1C2529"/>
                </a:solidFill>
                <a:latin typeface="Vollkorn"/>
              </a:rPr>
              <a:t>ДЕГАЗИРУЮЩИЙ РАСТВОР 2-АЩ (2-БЩ)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62619" y="9340963"/>
            <a:ext cx="5602941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3000" spc="195">
                <a:solidFill>
                  <a:srgbClr val="1C2529"/>
                </a:solidFill>
                <a:latin typeface="Vollkorn"/>
              </a:rPr>
              <a:t>(ВОДА)</a:t>
            </a:r>
          </a:p>
          <a:p>
            <a:pPr algn="ctr">
              <a:lnSpc>
                <a:spcPts val="3750"/>
              </a:lnSpc>
            </a:pPr>
            <a:endParaRPr lang="en-US" sz="3000" spc="195">
              <a:solidFill>
                <a:srgbClr val="1C2529"/>
              </a:solidFill>
              <a:latin typeface="Vollkorn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50187" y="9344025"/>
            <a:ext cx="5602941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3000" spc="195">
                <a:solidFill>
                  <a:srgbClr val="1C2529"/>
                </a:solidFill>
                <a:latin typeface="Vollkorn"/>
              </a:rPr>
              <a:t>(САХАР)</a:t>
            </a:r>
          </a:p>
          <a:p>
            <a:pPr algn="ctr">
              <a:lnSpc>
                <a:spcPts val="3750"/>
              </a:lnSpc>
            </a:pPr>
            <a:endParaRPr lang="en-US" sz="3000" spc="195">
              <a:solidFill>
                <a:srgbClr val="1C2529"/>
              </a:solidFill>
              <a:latin typeface="Vollkorn"/>
            </a:endParaRPr>
          </a:p>
        </p:txBody>
      </p:sp>
      <p:sp>
        <p:nvSpPr>
          <p:cNvPr id="25" name="AutoShape 25"/>
          <p:cNvSpPr/>
          <p:nvPr/>
        </p:nvSpPr>
        <p:spPr>
          <a:xfrm rot="-5444">
            <a:off x="12783671" y="9076283"/>
            <a:ext cx="4951663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26" name="AutoShape 26"/>
          <p:cNvSpPr/>
          <p:nvPr/>
        </p:nvSpPr>
        <p:spPr>
          <a:xfrm rot="-5444">
            <a:off x="6677760" y="9076283"/>
            <a:ext cx="4951663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27" name="AutoShape 27"/>
          <p:cNvSpPr/>
          <p:nvPr/>
        </p:nvSpPr>
        <p:spPr>
          <a:xfrm rot="-5444">
            <a:off x="775864" y="9079345"/>
            <a:ext cx="4951663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diamond" w="lg" len="lg"/>
            <a:tailEnd type="diamond" w="lg" len="lg"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57369" y="4206013"/>
            <a:ext cx="17412040" cy="5639501"/>
          </a:xfrm>
          <a:prstGeom prst="rect">
            <a:avLst/>
          </a:prstGeom>
          <a:solidFill>
            <a:srgbClr val="FDD05A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1999"/>
          </a:blip>
          <a:srcRect t="25649" r="1199" b="36463"/>
          <a:stretch>
            <a:fillRect/>
          </a:stretch>
        </p:blipFill>
        <p:spPr>
          <a:xfrm>
            <a:off x="-185491" y="-522650"/>
            <a:ext cx="18473491" cy="472866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18037" y="1146992"/>
            <a:ext cx="15451927" cy="101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spc="173">
                <a:solidFill>
                  <a:srgbClr val="FDD05A"/>
                </a:solidFill>
                <a:latin typeface="CAT Neuzeit"/>
              </a:rPr>
              <a:t>ИТОГИ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733977" y="3420250"/>
            <a:ext cx="2388979" cy="2388970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999" r="-24999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856765" y="3420250"/>
            <a:ext cx="2388979" cy="2388970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313177" y="3420250"/>
            <a:ext cx="2388979" cy="2388970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b="-77778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-524370" y="6411690"/>
            <a:ext cx="6239273" cy="2898045"/>
            <a:chOff x="0" y="0"/>
            <a:chExt cx="8319030" cy="3864060"/>
          </a:xfrm>
        </p:grpSpPr>
        <p:sp>
          <p:nvSpPr>
            <p:cNvPr id="12" name="TextBox 12"/>
            <p:cNvSpPr txBox="1"/>
            <p:nvPr/>
          </p:nvSpPr>
          <p:spPr>
            <a:xfrm>
              <a:off x="1932851" y="-28575"/>
              <a:ext cx="5605209" cy="662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37"/>
                </a:lnSpc>
              </a:pPr>
              <a:r>
                <a:rPr lang="en-US" sz="3150" spc="204">
                  <a:solidFill>
                    <a:srgbClr val="1C2529"/>
                  </a:solidFill>
                  <a:latin typeface="Vollkorn"/>
                </a:rPr>
                <a:t>МЕДИКИ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11095"/>
              <a:ext cx="5605209" cy="612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37"/>
                </a:lnSpc>
              </a:pPr>
              <a:r>
                <a:rPr lang="en-US" sz="2625" spc="26">
                  <a:solidFill>
                    <a:srgbClr val="1C2529"/>
                  </a:solidFill>
                  <a:latin typeface="Vollkorn Bold"/>
                </a:rPr>
                <a:t>Плюсы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932851" y="1463908"/>
              <a:ext cx="6386180" cy="1118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6571" lvl="1" indent="-248285" algn="just">
                <a:lnSpc>
                  <a:spcPts val="3450"/>
                </a:lnSpc>
                <a:buFont typeface="Arial"/>
                <a:buChar char="•"/>
              </a:pPr>
              <a:r>
                <a:rPr lang="en-US" sz="2300" spc="23">
                  <a:solidFill>
                    <a:srgbClr val="1C2529"/>
                  </a:solidFill>
                  <a:latin typeface="Vollkorn"/>
                </a:rPr>
                <a:t>Оказали первую помощь</a:t>
              </a:r>
            </a:p>
            <a:p>
              <a:pPr marL="496570" lvl="1" indent="-248285" algn="just">
                <a:lnSpc>
                  <a:spcPts val="3450"/>
                </a:lnSpc>
                <a:buFont typeface="Arial"/>
                <a:buChar char="•"/>
              </a:pPr>
              <a:r>
                <a:rPr lang="en-US" sz="2300" spc="23">
                  <a:solidFill>
                    <a:srgbClr val="1C2529"/>
                  </a:solidFill>
                  <a:latin typeface="Vollkorn"/>
                </a:rPr>
                <a:t>Правильно транспортировали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2313" y="2711917"/>
              <a:ext cx="5605209" cy="612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37"/>
                </a:lnSpc>
              </a:pPr>
              <a:r>
                <a:rPr lang="en-US" sz="2625" spc="26">
                  <a:solidFill>
                    <a:srgbClr val="1C2529"/>
                  </a:solidFill>
                  <a:latin typeface="Vollkorn Bold"/>
                </a:rPr>
                <a:t>Минусы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932851" y="3330025"/>
              <a:ext cx="6386180" cy="5340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6570" lvl="1" indent="-248285" algn="just">
                <a:lnSpc>
                  <a:spcPts val="3450"/>
                </a:lnSpc>
                <a:buFont typeface="Arial"/>
                <a:buChar char="•"/>
              </a:pPr>
              <a:r>
                <a:rPr lang="en-US" sz="2300" spc="23">
                  <a:solidFill>
                    <a:srgbClr val="1C2529"/>
                  </a:solidFill>
                  <a:latin typeface="Vollkorn"/>
                </a:rPr>
                <a:t>Не надели перчатки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851142" y="6411690"/>
            <a:ext cx="7556011" cy="2898045"/>
            <a:chOff x="0" y="0"/>
            <a:chExt cx="10074681" cy="3864060"/>
          </a:xfrm>
        </p:grpSpPr>
        <p:sp>
          <p:nvSpPr>
            <p:cNvPr id="18" name="TextBox 18"/>
            <p:cNvSpPr txBox="1"/>
            <p:nvPr/>
          </p:nvSpPr>
          <p:spPr>
            <a:xfrm>
              <a:off x="2340760" y="-28575"/>
              <a:ext cx="6788134" cy="662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37"/>
                </a:lnSpc>
              </a:pPr>
              <a:r>
                <a:rPr lang="en-US" sz="3150" spc="204">
                  <a:solidFill>
                    <a:srgbClr val="1C2529"/>
                  </a:solidFill>
                  <a:latin typeface="Vollkorn"/>
                </a:rPr>
                <a:t>РАЗВЕДКА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711095"/>
              <a:ext cx="6788134" cy="612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37"/>
                </a:lnSpc>
              </a:pPr>
              <a:r>
                <a:rPr lang="en-US" sz="2625" spc="26">
                  <a:solidFill>
                    <a:srgbClr val="1C2529"/>
                  </a:solidFill>
                  <a:latin typeface="Vollkorn Bold"/>
                </a:rPr>
                <a:t>Плюсы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340760" y="1463908"/>
              <a:ext cx="7733921" cy="1118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6571" lvl="1" indent="-248285" algn="just">
                <a:lnSpc>
                  <a:spcPts val="3450"/>
                </a:lnSpc>
                <a:buFont typeface="Arial"/>
                <a:buChar char="•"/>
              </a:pPr>
              <a:r>
                <a:rPr lang="en-US" sz="2300" spc="23">
                  <a:solidFill>
                    <a:srgbClr val="1C2529"/>
                  </a:solidFill>
                  <a:latin typeface="Vollkorn"/>
                </a:rPr>
                <a:t>Надели СИЗОД</a:t>
              </a:r>
            </a:p>
            <a:p>
              <a:pPr marL="496570" lvl="1" indent="-248285" algn="just">
                <a:lnSpc>
                  <a:spcPts val="3450"/>
                </a:lnSpc>
                <a:buFont typeface="Arial"/>
                <a:buChar char="•"/>
              </a:pPr>
              <a:r>
                <a:rPr lang="en-US" sz="2300" spc="23">
                  <a:solidFill>
                    <a:srgbClr val="1C2529"/>
                  </a:solidFill>
                  <a:latin typeface="Vollkorn"/>
                </a:rPr>
                <a:t>Правильно проанализировали данные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84457" y="2711917"/>
              <a:ext cx="6788134" cy="612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37"/>
                </a:lnSpc>
              </a:pPr>
              <a:r>
                <a:rPr lang="en-US" sz="2625" spc="26">
                  <a:solidFill>
                    <a:srgbClr val="1C2529"/>
                  </a:solidFill>
                  <a:latin typeface="Vollkorn Bold"/>
                </a:rPr>
                <a:t>Минусы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340760" y="3330025"/>
              <a:ext cx="7733921" cy="5340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6570" lvl="1" indent="-248285" algn="just">
                <a:lnSpc>
                  <a:spcPts val="3450"/>
                </a:lnSpc>
                <a:buFont typeface="Arial"/>
                <a:buChar char="•"/>
              </a:pPr>
              <a:r>
                <a:rPr lang="en-US" sz="2300" spc="23">
                  <a:solidFill>
                    <a:srgbClr val="1C2529"/>
                  </a:solidFill>
                  <a:latin typeface="Vollkorn"/>
                </a:rPr>
                <a:t>Не проверили другие газы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186507" y="6411690"/>
            <a:ext cx="7753522" cy="2898045"/>
            <a:chOff x="0" y="0"/>
            <a:chExt cx="10338029" cy="3864060"/>
          </a:xfrm>
        </p:grpSpPr>
        <p:sp>
          <p:nvSpPr>
            <p:cNvPr id="24" name="TextBox 24"/>
            <p:cNvSpPr txBox="1"/>
            <p:nvPr/>
          </p:nvSpPr>
          <p:spPr>
            <a:xfrm>
              <a:off x="2401947" y="-28575"/>
              <a:ext cx="6965573" cy="662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37"/>
                </a:lnSpc>
              </a:pPr>
              <a:r>
                <a:rPr lang="en-US" sz="3150" spc="204">
                  <a:solidFill>
                    <a:srgbClr val="1C2529"/>
                  </a:solidFill>
                  <a:latin typeface="Vollkorn"/>
                </a:rPr>
                <a:t>ХИМИКИ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711095"/>
              <a:ext cx="6965573" cy="612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37"/>
                </a:lnSpc>
              </a:pPr>
              <a:r>
                <a:rPr lang="en-US" sz="2625" spc="26">
                  <a:solidFill>
                    <a:srgbClr val="1C2529"/>
                  </a:solidFill>
                  <a:latin typeface="Vollkorn Bold"/>
                </a:rPr>
                <a:t>Плюсы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401947" y="1463908"/>
              <a:ext cx="7936082" cy="1118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6571" lvl="1" indent="-248285" algn="just">
                <a:lnSpc>
                  <a:spcPts val="3450"/>
                </a:lnSpc>
                <a:buFont typeface="Arial"/>
                <a:buChar char="•"/>
              </a:pPr>
              <a:r>
                <a:rPr lang="en-US" sz="2300" spc="23">
                  <a:solidFill>
                    <a:srgbClr val="1C2529"/>
                  </a:solidFill>
                  <a:latin typeface="Vollkorn"/>
                </a:rPr>
                <a:t>Соблюдали ТБ</a:t>
              </a:r>
            </a:p>
            <a:p>
              <a:pPr marL="496570" lvl="1" indent="-248285" algn="just">
                <a:lnSpc>
                  <a:spcPts val="3450"/>
                </a:lnSpc>
                <a:buFont typeface="Arial"/>
                <a:buChar char="•"/>
              </a:pPr>
              <a:r>
                <a:rPr lang="en-US" sz="2300" spc="23">
                  <a:solidFill>
                    <a:srgbClr val="1C2529"/>
                  </a:solidFill>
                  <a:latin typeface="Vollkorn"/>
                </a:rPr>
                <a:t>Нашли антидот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89278" y="2711917"/>
              <a:ext cx="6965573" cy="612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37"/>
                </a:lnSpc>
              </a:pPr>
              <a:r>
                <a:rPr lang="en-US" sz="2625" spc="26">
                  <a:solidFill>
                    <a:srgbClr val="1C2529"/>
                  </a:solidFill>
                  <a:latin typeface="Vollkorn Bold"/>
                </a:rPr>
                <a:t>Минусы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2401947" y="3330025"/>
              <a:ext cx="7936082" cy="5340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6570" lvl="1" indent="-248285" algn="just">
                <a:lnSpc>
                  <a:spcPts val="3450"/>
                </a:lnSpc>
                <a:buFont typeface="Arial"/>
                <a:buChar char="•"/>
              </a:pPr>
              <a:r>
                <a:rPr lang="en-US" sz="2300" spc="23">
                  <a:solidFill>
                    <a:srgbClr val="1C2529"/>
                  </a:solidFill>
                  <a:latin typeface="Vollkorn"/>
                </a:rPr>
                <a:t>Работала не вся группа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</Words>
  <Application>Microsoft Office PowerPoint</Application>
  <PresentationFormat>Произвольный</PresentationFormat>
  <Paragraphs>73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Vollkorn</vt:lpstr>
      <vt:lpstr>Calibri</vt:lpstr>
      <vt:lpstr>Arial</vt:lpstr>
      <vt:lpstr>Vollkorn Bold</vt:lpstr>
      <vt:lpstr>CAT Neuzeit</vt:lpstr>
      <vt:lpstr>Times Neue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«Химия» и «ОБЖ»</dc:title>
  <dc:creator>User</dc:creator>
  <cp:lastModifiedBy>Безрукова Анастасия</cp:lastModifiedBy>
  <cp:revision>2</cp:revision>
  <dcterms:created xsi:type="dcterms:W3CDTF">2006-08-16T00:00:00Z</dcterms:created>
  <dcterms:modified xsi:type="dcterms:W3CDTF">2021-12-17T07:52:17Z</dcterms:modified>
  <dc:identifier>DAEpnkKGVD8</dc:identifier>
</cp:coreProperties>
</file>