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sldIdLst>
    <p:sldId id="256" r:id="rId2"/>
    <p:sldId id="257" r:id="rId3"/>
    <p:sldId id="258" r:id="rId4"/>
    <p:sldId id="260" r:id="rId5"/>
    <p:sldId id="263" r:id="rId6"/>
    <p:sldId id="267" r:id="rId7"/>
    <p:sldId id="282" r:id="rId8"/>
    <p:sldId id="281" r:id="rId9"/>
    <p:sldId id="270" r:id="rId10"/>
    <p:sldId id="262" r:id="rId11"/>
    <p:sldId id="277" r:id="rId12"/>
    <p:sldId id="278" r:id="rId13"/>
    <p:sldId id="271" r:id="rId14"/>
    <p:sldId id="273" r:id="rId15"/>
    <p:sldId id="272" r:id="rId16"/>
    <p:sldId id="283" r:id="rId17"/>
    <p:sldId id="276" r:id="rId18"/>
    <p:sldId id="284" r:id="rId19"/>
    <p:sldId id="280" r:id="rId20"/>
    <p:sldId id="269" r:id="rId21"/>
    <p:sldId id="266" r:id="rId22"/>
    <p:sldId id="287" r:id="rId23"/>
    <p:sldId id="274" r:id="rId24"/>
    <p:sldId id="279" r:id="rId25"/>
    <p:sldId id="261" r:id="rId26"/>
    <p:sldId id="259" r:id="rId27"/>
    <p:sldId id="285" r:id="rId28"/>
    <p:sldId id="26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185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791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33207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60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895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7101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7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3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1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1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7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1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2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17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771939"/>
            <a:ext cx="8825658" cy="3329581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Реализация </a:t>
            </a:r>
            <a:r>
              <a:rPr lang="ru-RU" sz="6600" b="1" dirty="0" err="1" smtClean="0">
                <a:solidFill>
                  <a:srgbClr val="FFFF00"/>
                </a:solidFill>
              </a:rPr>
              <a:t>НРЭО</a:t>
            </a:r>
            <a:r>
              <a:rPr lang="ru-RU" sz="6600" b="1" dirty="0" smtClean="0">
                <a:solidFill>
                  <a:srgbClr val="FFFF00"/>
                </a:solidFill>
              </a:rPr>
              <a:t>  на уроке математики … </a:t>
            </a:r>
            <a:endParaRPr lang="ru-RU" sz="6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9307206" cy="1243410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i="1" dirty="0" smtClean="0"/>
              <a:t>Гущина Светлана Аркадьевна,</a:t>
            </a:r>
          </a:p>
          <a:p>
            <a:pPr algn="r"/>
            <a:r>
              <a:rPr lang="ru-RU" b="1" i="1" dirty="0" smtClean="0"/>
              <a:t>учитель начальных классов</a:t>
            </a:r>
          </a:p>
          <a:p>
            <a:pPr algn="r"/>
            <a:r>
              <a:rPr lang="ru-RU" b="1" i="1" dirty="0" smtClean="0"/>
              <a:t>МБОУ «СОШ №58 </a:t>
            </a:r>
            <a:r>
              <a:rPr lang="ru-RU" b="1" i="1" dirty="0" err="1" smtClean="0"/>
              <a:t>г.Челябинска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5070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Знакомство с картой – цель и итог</a:t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08" y="1146682"/>
            <a:ext cx="3851626" cy="5458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25" y="1146682"/>
            <a:ext cx="3818412" cy="53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98" y="3116912"/>
            <a:ext cx="3735421" cy="27918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5468" y="452718"/>
            <a:ext cx="5065366" cy="1042127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Работа с картой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612081"/>
            <a:ext cx="3968885" cy="53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82" y="1853248"/>
            <a:ext cx="4124528" cy="4591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301" y="391436"/>
            <a:ext cx="5255207" cy="11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60" y="1853248"/>
            <a:ext cx="3774332" cy="45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" y="282270"/>
            <a:ext cx="7707465" cy="6150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564541"/>
            <a:ext cx="4224793" cy="316859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904090" y="1645920"/>
            <a:ext cx="6448508" cy="12801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419061" y="1447137"/>
            <a:ext cx="4858247" cy="41823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308" y="4727555"/>
            <a:ext cx="3391407" cy="12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-6871" r="-18774" b="6871"/>
          <a:stretch/>
        </p:blipFill>
        <p:spPr>
          <a:xfrm>
            <a:off x="429371" y="1964567"/>
            <a:ext cx="3546282" cy="324015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2512613" y="3277926"/>
            <a:ext cx="5327373" cy="1508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44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57" y="312088"/>
            <a:ext cx="8240202" cy="6180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/>
        </p:blipFill>
        <p:spPr>
          <a:xfrm>
            <a:off x="1865801" y="312088"/>
            <a:ext cx="3482671" cy="2188003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4794637" y="2027583"/>
            <a:ext cx="779227" cy="2449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166483" y="842838"/>
            <a:ext cx="779228" cy="40074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033176" y="1216550"/>
            <a:ext cx="2703443" cy="57249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3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32" y="1400190"/>
            <a:ext cx="3551628" cy="5066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650" y="1410943"/>
            <a:ext cx="3625062" cy="505554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9964" y="333449"/>
            <a:ext cx="9404723" cy="36626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Учимся работать с дополнительными источниками информации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288112" y="3933336"/>
            <a:ext cx="1073425" cy="667909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955527" y="2242268"/>
            <a:ext cx="848033" cy="661284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28" y="1199632"/>
            <a:ext cx="3929974" cy="5301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69" y="1199632"/>
            <a:ext cx="3819445" cy="528418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36257" y="452718"/>
            <a:ext cx="4214577" cy="48553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Пополняем словарный запас</a:t>
            </a:r>
            <a:endParaRPr lang="ru-RU" sz="2000" b="1" dirty="0">
              <a:solidFill>
                <a:srgbClr val="FFFF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679097" y="834887"/>
            <a:ext cx="349857" cy="8507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5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22" y="728728"/>
            <a:ext cx="4124528" cy="5321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538" y="3074194"/>
            <a:ext cx="3891064" cy="275292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3277" y="452718"/>
            <a:ext cx="4707557" cy="73997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Задания помогают связать новые знания с </a:t>
            </a:r>
            <a:r>
              <a:rPr lang="ru-RU" sz="2800" b="1" dirty="0" err="1" smtClean="0">
                <a:solidFill>
                  <a:srgbClr val="FFFF00"/>
                </a:solidFill>
              </a:rPr>
              <a:t>личныи</a:t>
            </a:r>
            <a:r>
              <a:rPr lang="ru-RU" sz="2800" b="1" dirty="0" smtClean="0">
                <a:solidFill>
                  <a:srgbClr val="FFFF00"/>
                </a:solidFill>
              </a:rPr>
              <a:t> жизненным опытом ученика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62260" y="3013545"/>
            <a:ext cx="2552369" cy="485029"/>
          </a:xfrm>
          <a:prstGeom prst="ellipse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82703" y="4764157"/>
            <a:ext cx="2393342" cy="485029"/>
          </a:xfrm>
          <a:prstGeom prst="ellipse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76" y="696331"/>
            <a:ext cx="3929974" cy="4717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45" y="763875"/>
            <a:ext cx="3774332" cy="2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945" y="4040912"/>
            <a:ext cx="3696511" cy="70039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144989" y="1343770"/>
            <a:ext cx="2091192" cy="373712"/>
          </a:xfrm>
          <a:prstGeom prst="ellipse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699" y="612497"/>
            <a:ext cx="2145978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Цель – активизация системы учебных и познавательных мотивов младших школьников посредством приобщения к ближайшему социокультурному окружению; формирование умений принимать и реализовывать учебные задачи на национальном, региональном и этнокультурном материале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3" y="4035552"/>
            <a:ext cx="1788795" cy="23850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15617" y="4035552"/>
            <a:ext cx="7983109" cy="14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Работа с диаграммами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8" y="1152983"/>
            <a:ext cx="3774332" cy="2597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129" y="3465776"/>
            <a:ext cx="3696511" cy="2898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14" y="997527"/>
            <a:ext cx="3916235" cy="2353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276" y="3465776"/>
            <a:ext cx="3826373" cy="8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0022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Подведение итогов путешествия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86" y="1526650"/>
            <a:ext cx="3603937" cy="5077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880" y="1608085"/>
            <a:ext cx="3543858" cy="48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431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Рефлексия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587" y="1476337"/>
            <a:ext cx="4072481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43" y="111318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164618"/>
            <a:ext cx="4564049" cy="3423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1" y="556591"/>
            <a:ext cx="5775296" cy="64405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Проектная деятельность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Проект: «Я живу в Советском районе»</a:t>
            </a:r>
            <a:endParaRPr lang="ru-RU" sz="36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1613" y="742488"/>
            <a:ext cx="4803962" cy="6405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58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99430" y="407133"/>
            <a:ext cx="6096000" cy="303660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3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Итоговый тест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Подводим итоги математического путешествия по Челябинской области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 и напиши о чём тебе говорят эти числа.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173______________________________________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404______________________________________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39_______________________________________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658______________________________________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179,162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и30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_______________________________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641255"/>
              </p:ext>
            </p:extLst>
          </p:nvPr>
        </p:nvGraphicFramePr>
        <p:xfrm>
          <a:off x="5231958" y="4058348"/>
          <a:ext cx="5847715" cy="2446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255">
                  <a:extLst>
                    <a:ext uri="{9D8B030D-6E8A-4147-A177-3AD203B41FA5}">
                      <a16:colId xmlns:a16="http://schemas.microsoft.com/office/drawing/2014/main" xmlns="" val="2603555863"/>
                    </a:ext>
                  </a:extLst>
                </a:gridCol>
                <a:gridCol w="4950460">
                  <a:extLst>
                    <a:ext uri="{9D8B030D-6E8A-4147-A177-3AD203B41FA5}">
                      <a16:colId xmlns:a16="http://schemas.microsoft.com/office/drawing/2014/main" xmlns="" val="1849916930"/>
                    </a:ext>
                  </a:extLst>
                </a:gridCol>
              </a:tblGrid>
              <a:tr h="211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Число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Объекты  изучения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70425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173 вида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грибов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9596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404 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длина р. Юрюзань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48928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39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глубина оз.Увильды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08532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658 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длина р. Миасс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9069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179, 162, 30 видов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животных, растений, грибов, занесено в Красную книгу Челябинской области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40077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2750 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 протяжённость границ челябинской области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8519579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662072" y="3540884"/>
            <a:ext cx="330180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к итоговому тесту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2823"/>
              </p:ext>
            </p:extLst>
          </p:nvPr>
        </p:nvGraphicFramePr>
        <p:xfrm>
          <a:off x="479133" y="4302950"/>
          <a:ext cx="3790950" cy="2201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5272">
                  <a:extLst>
                    <a:ext uri="{9D8B030D-6E8A-4147-A177-3AD203B41FA5}">
                      <a16:colId xmlns:a16="http://schemas.microsoft.com/office/drawing/2014/main" xmlns="" val="512745054"/>
                    </a:ext>
                  </a:extLst>
                </a:gridCol>
                <a:gridCol w="1895678">
                  <a:extLst>
                    <a:ext uri="{9D8B030D-6E8A-4147-A177-3AD203B41FA5}">
                      <a16:colId xmlns:a16="http://schemas.microsoft.com/office/drawing/2014/main" xmlns="" val="4943563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Процент выполнения задания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Отметка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26137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90% - 100%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отлично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91116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70% - 80%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хорошо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13696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50% – 69%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удовлетворительно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6874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менее 50%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неудовлетворительно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163907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9921"/>
          <a:stretch/>
        </p:blipFill>
        <p:spPr>
          <a:xfrm>
            <a:off x="257329" y="3857162"/>
            <a:ext cx="3948912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420771"/>
              </p:ext>
            </p:extLst>
          </p:nvPr>
        </p:nvGraphicFramePr>
        <p:xfrm>
          <a:off x="5933874" y="1326821"/>
          <a:ext cx="4453709" cy="4195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3092">
                  <a:extLst>
                    <a:ext uri="{9D8B030D-6E8A-4147-A177-3AD203B41FA5}">
                      <a16:colId xmlns:a16="http://schemas.microsoft.com/office/drawing/2014/main" xmlns="" val="1400104763"/>
                    </a:ext>
                  </a:extLst>
                </a:gridCol>
                <a:gridCol w="2150617">
                  <a:extLst>
                    <a:ext uri="{9D8B030D-6E8A-4147-A177-3AD203B41FA5}">
                      <a16:colId xmlns:a16="http://schemas.microsoft.com/office/drawing/2014/main" xmlns="" val="826462489"/>
                    </a:ext>
                  </a:extLst>
                </a:gridCol>
              </a:tblGrid>
              <a:tr h="322750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Место для фото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45" marR="452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Название:_________________________________________________________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Год создания:__________________________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Автор:____________________________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__________________________________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Место расположения:______________________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45" marR="45245" marT="0" marB="0"/>
                </a:tc>
                <a:extLst>
                  <a:ext uri="{0D108BD9-81ED-4DB2-BD59-A6C34878D82A}">
                    <a16:rowId xmlns:a16="http://schemas.microsoft.com/office/drawing/2014/main" xmlns="" val="3961050600"/>
                  </a:ext>
                </a:extLst>
              </a:tr>
              <a:tr h="968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Краткая история.</a:t>
                      </a:r>
                      <a:endParaRPr lang="ru-RU" sz="7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___________________________________</a:t>
                      </a:r>
                      <a:endParaRPr lang="ru-RU" sz="7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45" marR="45245" marT="0" marB="0"/>
                </a:tc>
                <a:extLst>
                  <a:ext uri="{0D108BD9-81ED-4DB2-BD59-A6C34878D82A}">
                    <a16:rowId xmlns:a16="http://schemas.microsoft.com/office/drawing/2014/main" xmlns="" val="2514810715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63740" y="586234"/>
            <a:ext cx="6350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Карточка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Достопримечательности города Челябинска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23" y="379929"/>
            <a:ext cx="4085617" cy="58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6" y="221899"/>
            <a:ext cx="8825657" cy="15353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Результаты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9540" y="1612761"/>
            <a:ext cx="8825658" cy="3499928"/>
          </a:xfrm>
        </p:spPr>
        <p:txBody>
          <a:bodyPr>
            <a:noAutofit/>
          </a:bodyPr>
          <a:lstStyle/>
          <a:p>
            <a:pPr marL="457200" indent="-457200">
              <a:lnSpc>
                <a:spcPct val="170000"/>
              </a:lnSpc>
              <a:buAutoNum type="arabicPeriod"/>
            </a:pPr>
            <a:r>
              <a:rPr lang="ru-RU" sz="1600" b="1" dirty="0" smtClean="0"/>
              <a:t>Материал прошел апробацию  учителями школы №58 на уроках математики и на занятиях курса внеурочной деятельности «Моя малая родина». получены положительные отзывы педагогов.</a:t>
            </a:r>
          </a:p>
          <a:p>
            <a:pPr marL="457200" indent="-457200">
              <a:lnSpc>
                <a:spcPct val="170000"/>
              </a:lnSpc>
              <a:buFont typeface="Wingdings 3" charset="2"/>
              <a:buAutoNum type="arabicPeriod"/>
            </a:pPr>
            <a:r>
              <a:rPr lang="ru-RU" sz="1600" b="1" dirty="0" smtClean="0"/>
              <a:t>У обучающихся повысился интерес к изучению своего края. </a:t>
            </a:r>
            <a:r>
              <a:rPr lang="ru-RU" sz="1600" b="1" dirty="0"/>
              <a:t>Ребятам  нравится дополнять тетрадь своими </a:t>
            </a:r>
            <a:r>
              <a:rPr lang="ru-RU" sz="1600" b="1" dirty="0" smtClean="0"/>
              <a:t>заданиями.. </a:t>
            </a:r>
            <a:r>
              <a:rPr lang="ru-RU" sz="1600" b="1" dirty="0" err="1" smtClean="0"/>
              <a:t>т.е</a:t>
            </a:r>
            <a:r>
              <a:rPr lang="ru-RU" sz="1600" b="1" dirty="0" smtClean="0"/>
              <a:t> становиться соавторами.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ru-RU" sz="1600" b="1" dirty="0" smtClean="0"/>
              <a:t>Задания в рабочих тетрадях позволяют систематизировать полученные знания, хранить и использовать собранный материал на  разных уроках.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439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321121" y="2193586"/>
            <a:ext cx="4603679" cy="310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5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Задачи:</a:t>
            </a:r>
            <a:br>
              <a:rPr lang="ru-RU" sz="3200" dirty="0" smtClean="0">
                <a:solidFill>
                  <a:srgbClr val="FFFF00"/>
                </a:solidFill>
                <a:latin typeface="+mn-lt"/>
              </a:rPr>
            </a:b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1.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Формирование 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целостного образа края, привлекательного и интересного. </a:t>
            </a: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+mn-lt"/>
              </a:rPr>
            </a:b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2. Дать простейшую 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информацию о географии края, о жизни </a:t>
            </a:r>
            <a:r>
              <a:rPr lang="ru-RU" sz="3200" dirty="0" err="1">
                <a:solidFill>
                  <a:srgbClr val="FFFF00"/>
                </a:solidFill>
                <a:latin typeface="+mn-lt"/>
              </a:rPr>
              <a:t>южноуральцев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 в прошлом и настоящем, сведения о знаменитых гражданах края (города, села). </a:t>
            </a:r>
            <a:br>
              <a:rPr lang="ru-RU" sz="3200" dirty="0">
                <a:solidFill>
                  <a:srgbClr val="FFFF00"/>
                </a:solidFill>
                <a:latin typeface="+mn-lt"/>
              </a:rPr>
            </a:b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3. Развивать навыки устного счета.</a:t>
            </a:r>
            <a:br>
              <a:rPr lang="ru-RU" sz="3200" dirty="0" smtClean="0">
                <a:solidFill>
                  <a:srgbClr val="FFFF00"/>
                </a:solidFill>
                <a:latin typeface="+mn-lt"/>
              </a:rPr>
            </a:b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4. Учить применять теоретические знания в практической деятельности.</a:t>
            </a:r>
            <a:br>
              <a:rPr lang="ru-RU" sz="3200" dirty="0" smtClean="0">
                <a:solidFill>
                  <a:srgbClr val="FFFF00"/>
                </a:solidFill>
                <a:latin typeface="+mn-lt"/>
              </a:rPr>
            </a:b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5. Формирование и развитие </a:t>
            </a:r>
            <a:r>
              <a:rPr lang="ru-RU" sz="3200" dirty="0" err="1" smtClean="0">
                <a:solidFill>
                  <a:srgbClr val="FFFF00"/>
                </a:solidFill>
                <a:latin typeface="+mn-lt"/>
              </a:rPr>
              <a:t>УУД</a:t>
            </a: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.</a:t>
            </a:r>
            <a:endParaRPr lang="ru-RU" sz="32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45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241089" cy="1400530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/>
              <a:t>«Я слышу и забываю. Я вижу и запоминаю.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Я </a:t>
            </a:r>
            <a:r>
              <a:rPr lang="ru-RU" sz="3200" dirty="0"/>
              <a:t>делаю и понимаю»</a:t>
            </a:r>
            <a:br>
              <a:rPr lang="ru-RU" sz="3200" dirty="0"/>
            </a:br>
            <a:r>
              <a:rPr lang="ru-RU" sz="3200" dirty="0"/>
              <a:t>Конфуций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1911" y="2422129"/>
            <a:ext cx="5573002" cy="352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1 «Математическое путешествие по Челябинску». 1-2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2 «Математическое путешествие по Челябинской области». 3-4 класс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9782" r="8723" b="6971"/>
          <a:stretch/>
        </p:blipFill>
        <p:spPr>
          <a:xfrm>
            <a:off x="6388609" y="1683466"/>
            <a:ext cx="2109216" cy="306795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3018" y="2952206"/>
            <a:ext cx="2621675" cy="358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97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Интерактивная карта Челябинской области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20" y="261256"/>
            <a:ext cx="4729101" cy="6305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7" y="1753803"/>
            <a:ext cx="4038816" cy="302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10186"/>
          <a:stretch/>
        </p:blipFill>
        <p:spPr>
          <a:xfrm>
            <a:off x="3140764" y="3678761"/>
            <a:ext cx="3793145" cy="28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1031" y="242759"/>
            <a:ext cx="9852957" cy="15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Рабочая </a:t>
            </a:r>
            <a:r>
              <a: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тетрадь Часть 1, 2 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ориентирована на работу с учебным комплектом:</a:t>
            </a:r>
            <a:endParaRPr lang="ru-RU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«Моя малая Родина». Окружающий мир. 2-4 класс: учебное пособие /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В.В.Латюшина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Н.П.Строкова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М.В.Панина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Е.И.Пестрякова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Е.Ф.Павленко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Н.А.Лысанова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Т.И.Таранина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Т.Л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Корецкая,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С.Е.Коровин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Челябинс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«Край Ра», </a:t>
            </a:r>
            <a:endParaRPr lang="ru-RU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Атлас Челябинской области: 1-4 класс/ Под ред. </a:t>
            </a:r>
            <a:r>
              <a:rPr lang="ru-RU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В.В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Латюшина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Челябинск: «Край Ра</a:t>
            </a:r>
            <a:r>
              <a:rPr lang="ru-RU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krayra.ru/wp-content/uploads/2012/01/a1-4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42"/>
          <a:stretch/>
        </p:blipFill>
        <p:spPr bwMode="auto">
          <a:xfrm>
            <a:off x="5831259" y="2652217"/>
            <a:ext cx="2301948" cy="31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rayra.ru/wp-content/uploads/2012/01/2-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8"/>
          <a:stretch/>
        </p:blipFill>
        <p:spPr bwMode="auto">
          <a:xfrm>
            <a:off x="8684583" y="2652217"/>
            <a:ext cx="2272033" cy="3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2137" y="1835461"/>
            <a:ext cx="3795651" cy="506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8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97" y="1079868"/>
            <a:ext cx="3062412" cy="3062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2264"/>
          <a:stretch/>
        </p:blipFill>
        <p:spPr>
          <a:xfrm>
            <a:off x="341364" y="1456030"/>
            <a:ext cx="3646323" cy="3199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64" y="3890075"/>
            <a:ext cx="4938570" cy="2729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03" y="2880765"/>
            <a:ext cx="4677195" cy="380325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09721" y="252678"/>
            <a:ext cx="7649459" cy="684319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Всё начинается с интересного сюжета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40" y="315260"/>
            <a:ext cx="3968885" cy="1663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037" y="1675822"/>
            <a:ext cx="4007796" cy="2568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833" y="3076647"/>
            <a:ext cx="4085617" cy="1478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20062"/>
          <a:stretch/>
        </p:blipFill>
        <p:spPr>
          <a:xfrm>
            <a:off x="7757756" y="4102324"/>
            <a:ext cx="3968885" cy="1034220"/>
          </a:xfrm>
          <a:prstGeom prst="rect">
            <a:avLst/>
          </a:prstGeom>
        </p:spPr>
      </p:pic>
      <p:pic>
        <p:nvPicPr>
          <p:cNvPr id="2050" name="Picture 2" descr="https://fhd.videouroki.net/tests/425578/image_5ea03bec9c7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0" y="2082691"/>
            <a:ext cx="1927667" cy="2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5821" y="1472608"/>
            <a:ext cx="2654270" cy="176951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492487" y="452718"/>
            <a:ext cx="5558347" cy="757389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Ученики вместе с героями от начала до конца путешествия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7332" y="4307874"/>
            <a:ext cx="464921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Преодолевают трудности и 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меняются вместе …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36370"/>
          <a:stretch/>
        </p:blipFill>
        <p:spPr>
          <a:xfrm>
            <a:off x="487332" y="5254502"/>
            <a:ext cx="5247071" cy="1408648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690244" y="5254503"/>
            <a:ext cx="1264258" cy="349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41979" b="38333"/>
          <a:stretch/>
        </p:blipFill>
        <p:spPr>
          <a:xfrm>
            <a:off x="95415" y="773968"/>
            <a:ext cx="5475070" cy="32732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941" y="565503"/>
            <a:ext cx="6114814" cy="2575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013" y="3484974"/>
            <a:ext cx="4771742" cy="2921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530" y="4709497"/>
            <a:ext cx="4785099" cy="14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432</TotalTime>
  <Words>431</Words>
  <Application>Microsoft Office PowerPoint</Application>
  <PresentationFormat>Произвольный</PresentationFormat>
  <Paragraphs>82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Ион</vt:lpstr>
      <vt:lpstr>Реализация НРЭО  на уроке математики … </vt:lpstr>
      <vt:lpstr>Цель – активизация системы учебных и познавательных мотивов младших школьников посредством приобщения к ближайшему социокультурному окружению; формирование умений принимать и реализовывать учебные задачи на национальном, региональном и этнокультурном материале.</vt:lpstr>
      <vt:lpstr>Задачи: 1. Формирование целостного образа края, привлекательного и интересного.  2. Дать простейшую информацию о географии края, о жизни южноуральцев в прошлом и настоящем, сведения о знаменитых гражданах края (города, села).  3. Развивать навыки устного счета. 4. Учить применять теоретические знания в практической деятельности. 5. Формирование и развитие УУД.</vt:lpstr>
      <vt:lpstr>«Я слышу и забываю. Я вижу и запоминаю.  Я делаю и понимаю» Конфуций </vt:lpstr>
      <vt:lpstr>Интерактивная карта Челябинской области</vt:lpstr>
      <vt:lpstr>Презентация PowerPoint</vt:lpstr>
      <vt:lpstr>Всё начинается с интересного сюжета</vt:lpstr>
      <vt:lpstr>Ученики вместе с героями от начала до конца путешествия </vt:lpstr>
      <vt:lpstr>Презентация PowerPoint</vt:lpstr>
      <vt:lpstr>Знакомство с картой – цель и итог </vt:lpstr>
      <vt:lpstr>Работа с картой</vt:lpstr>
      <vt:lpstr>Презентация PowerPoint</vt:lpstr>
      <vt:lpstr>Презентация PowerPoint</vt:lpstr>
      <vt:lpstr>Презентация PowerPoint</vt:lpstr>
      <vt:lpstr>Презентация PowerPoint</vt:lpstr>
      <vt:lpstr>Учимся работать с дополнительными источниками информации</vt:lpstr>
      <vt:lpstr>Пополняем словарный запас</vt:lpstr>
      <vt:lpstr>Задания помогают связать новые знания с личныи жизненным опытом ученика</vt:lpstr>
      <vt:lpstr>Презентация PowerPoint</vt:lpstr>
      <vt:lpstr>Работа с диаграммами</vt:lpstr>
      <vt:lpstr>Подведение итогов путешествия</vt:lpstr>
      <vt:lpstr>Рефлексия</vt:lpstr>
      <vt:lpstr>Проектная деятельность</vt:lpstr>
      <vt:lpstr>Проект: «Я живу в Советском районе»</vt:lpstr>
      <vt:lpstr>Презентация PowerPoint</vt:lpstr>
      <vt:lpstr>Презентация PowerPoint</vt:lpstr>
      <vt:lpstr>Результаты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НРЭО на уроке математики</dc:title>
  <dc:creator>Admin</dc:creator>
  <cp:lastModifiedBy>user</cp:lastModifiedBy>
  <cp:revision>43</cp:revision>
  <cp:lastPrinted>2021-02-17T19:14:16Z</cp:lastPrinted>
  <dcterms:created xsi:type="dcterms:W3CDTF">2021-02-16T16:18:08Z</dcterms:created>
  <dcterms:modified xsi:type="dcterms:W3CDTF">2021-02-19T05:27:28Z</dcterms:modified>
</cp:coreProperties>
</file>