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5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F199E-6AF0-4829-B0F9-9B577E1F75BA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61ED1-EB23-47A6-8FCD-E1FFB8DDDF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901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3222-065F-4FE7-88FE-7E945BEE0CF4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E1A6B-CF89-41AC-8E5E-222F2ED584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97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60B00-3A83-4658-8D37-52FEB96B0CD9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A8CD5D9-92E0-44AF-8D3E-6544C80BE0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137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97D15-3709-4916-B498-FA9AE65EC5C2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A334D-A17A-4941-8181-DB99E85CED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0672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D63B-2BAC-438E-B38B-89AA1F7B77A4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4C7BE8A-4279-40D8-816F-CA71E66EC6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776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A9668-BF28-44F5-9243-964C968CDCAF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E3E93C0-A654-49B3-A288-FC4F7046DF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380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BFA8-F972-4A6E-8798-93220660CA0F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CD370-5E41-4643-AA3B-5E022218EA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9569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97454-47AE-4074-8B11-7D99A982D3AF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1238A-5EAC-4F23-BEE5-19840439A6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831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B36AB-06F3-4546-A989-69719C5CC021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C5BC6-0E34-472D-B62E-EAA8C065A3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84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5BF78-D9DF-4417-BDA8-F88153FF19CB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B6AB4-1CF0-410F-9290-32A14D80DD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70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DDC5-FB44-4809-84CB-4820B176DE31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50EA3-CC6E-42A0-B5DC-1FC9396700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194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0F4F4-C5C5-435A-9BE7-2D6089A96ED8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6F931-AB2F-4D62-85C4-591EC19C64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967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6EB88-28C5-49B0-89FC-5CBC0B40399C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F1D2F-5683-4A3C-A2CA-44B70BEE18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670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C3FCE-8CEC-441D-8845-27027EEDFA06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88E9D-C5D4-44BB-8DC7-AFE762B062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169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B74F6-78AE-4E1A-8EE5-8D3FE365BB49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014C4-29B4-453D-9B89-48BF421B94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482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B9BB8-3AC8-4BDD-8208-6F1EAA0000EB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EE1C7-6EC3-46DA-B685-38F9260C27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991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372DB9-7A97-438A-BC78-2738B3E332CD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88D74869-B66A-415A-BD26-444B2B6C79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9" r:id="rId11"/>
    <p:sldLayoutId id="2147484234" r:id="rId12"/>
    <p:sldLayoutId id="2147484240" r:id="rId13"/>
    <p:sldLayoutId id="2147484235" r:id="rId14"/>
    <p:sldLayoutId id="2147484236" r:id="rId15"/>
    <p:sldLayoutId id="2147484237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emf"/><Relationship Id="rId4" Type="http://schemas.openxmlformats.org/officeDocument/2006/relationships/image" Target="../media/image6.e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506538" y="2405063"/>
            <a:ext cx="7767637" cy="1646237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tx1"/>
                </a:solidFill>
                <a:latin typeface="Arial Black" panose="020B0A04020102020204" pitchFamily="34" charset="0"/>
              </a:rPr>
              <a:t>Система работы учителя начальных классов по организации дистанционного обучения (из опыта работы). </a:t>
            </a:r>
            <a:br>
              <a:rPr lang="ru-RU" altLang="ru-RU" sz="3200" b="1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altLang="ru-RU" sz="3200" b="1" smtClean="0">
                <a:solidFill>
                  <a:schemeClr val="tx1"/>
                </a:solidFill>
                <a:latin typeface="Arial Black" panose="020B0A04020102020204" pitchFamily="34" charset="0"/>
              </a:rPr>
              <a:t>Организация семейного обучения.</a:t>
            </a:r>
            <a:r>
              <a:rPr lang="ru-RU" altLang="ru-RU" sz="3200" b="1" smtClean="0">
                <a:latin typeface="Arial Black" panose="020B0A04020102020204" pitchFamily="34" charset="0"/>
              </a:rPr>
              <a:t/>
            </a:r>
            <a:br>
              <a:rPr lang="ru-RU" altLang="ru-RU" sz="3200" b="1" smtClean="0">
                <a:latin typeface="Arial Black" panose="020B0A04020102020204" pitchFamily="34" charset="0"/>
              </a:rPr>
            </a:br>
            <a:endParaRPr lang="ru-RU" altLang="ru-RU" sz="3200" b="1" smtClean="0">
              <a:latin typeface="Arial Black" panose="020B0A04020102020204" pitchFamily="34" charset="0"/>
            </a:endParaRPr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7767637" cy="1096963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tx1"/>
                </a:solidFill>
                <a:latin typeface="Arial Black" panose="020B0A04020102020204" pitchFamily="34" charset="0"/>
              </a:rPr>
              <a:t>Гильмутдинова Ольга Васильевна, </a:t>
            </a:r>
          </a:p>
          <a:p>
            <a:pPr eaLnBrk="1" hangingPunct="1"/>
            <a:r>
              <a:rPr lang="ru-RU" altLang="ru-RU" sz="2000" b="1" smtClean="0">
                <a:solidFill>
                  <a:schemeClr val="tx1"/>
                </a:solidFill>
                <a:latin typeface="Arial Black" panose="020B0A04020102020204" pitchFamily="34" charset="0"/>
              </a:rPr>
              <a:t>учитель начальных классов</a:t>
            </a:r>
          </a:p>
          <a:p>
            <a:pPr eaLnBrk="1" hangingPunct="1"/>
            <a:r>
              <a:rPr lang="ru-RU" altLang="ru-RU" sz="2000" b="1" smtClean="0">
                <a:solidFill>
                  <a:schemeClr val="tx1"/>
                </a:solidFill>
                <a:latin typeface="Arial Black" panose="020B0A04020102020204" pitchFamily="34" charset="0"/>
              </a:rPr>
              <a:t>МАОУ «СОШ № 145 г. Челябинска»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06000"/>
              </a:lnSpc>
            </a:pPr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задания по физической культуре, изобразительному искусству, музыке, технологии</a:t>
            </a:r>
          </a:p>
        </p:txBody>
      </p:sp>
      <p:pic>
        <p:nvPicPr>
          <p:cNvPr id="1433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2803525"/>
            <a:ext cx="3576637" cy="30972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676525"/>
            <a:ext cx="3170238" cy="401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224213"/>
            <a:ext cx="43751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77863" y="90488"/>
            <a:ext cx="8596312" cy="1839912"/>
          </a:xfrm>
        </p:spPr>
        <p:txBody>
          <a:bodyPr/>
          <a:lstStyle/>
          <a:p>
            <a:pPr indent="449263" algn="ctr" eaLnBrk="1" hangingPunct="1"/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 для педагога</a:t>
            </a:r>
            <a:endParaRPr lang="ru-RU" altLang="ru-RU" sz="2800" b="1" smtClean="0">
              <a:solidFill>
                <a:schemeClr val="tx1"/>
              </a:solidFill>
            </a:endParaRPr>
          </a:p>
        </p:txBody>
      </p:sp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638" y="1587500"/>
            <a:ext cx="9312275" cy="4460875"/>
          </a:xfr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77863" y="682625"/>
            <a:ext cx="8596312" cy="1146175"/>
          </a:xfrm>
        </p:spPr>
        <p:txBody>
          <a:bodyPr/>
          <a:lstStyle/>
          <a:p>
            <a:pPr indent="449263" algn="ctr" eaLnBrk="1" hangingPunct="1"/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семейного образования</a:t>
            </a:r>
          </a:p>
        </p:txBody>
      </p:sp>
      <p:pic>
        <p:nvPicPr>
          <p:cNvPr id="1638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6025" y="2151063"/>
            <a:ext cx="5334000" cy="3876675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151063"/>
            <a:ext cx="5184775" cy="387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77863" y="708025"/>
            <a:ext cx="8596312" cy="1222375"/>
          </a:xfrm>
        </p:spPr>
        <p:txBody>
          <a:bodyPr/>
          <a:lstStyle/>
          <a:p>
            <a:pPr algn="ctr" eaLnBrk="1" hangingPunct="1"/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 промежуточной аттестации  </a:t>
            </a:r>
            <a:b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(русский язык, математика)</a:t>
            </a:r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" y="2260600"/>
            <a:ext cx="5367338" cy="3541713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2235200"/>
            <a:ext cx="5686425" cy="356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77863" y="773113"/>
            <a:ext cx="8596312" cy="1157287"/>
          </a:xfrm>
        </p:spPr>
        <p:txBody>
          <a:bodyPr/>
          <a:lstStyle/>
          <a:p>
            <a:pPr marL="342900" indent="-342900" algn="ctr" eaLnBrk="1" hangingPunct="1"/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 промежуточной аттестации (литературное чтение, комплексная работа)</a:t>
            </a:r>
            <a:endParaRPr lang="ru-RU" altLang="ru-RU" sz="2800" b="1" smtClean="0"/>
          </a:p>
        </p:txBody>
      </p:sp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50" y="2627313"/>
            <a:ext cx="5499100" cy="3729037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627313"/>
            <a:ext cx="5307012" cy="3729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77863" y="849313"/>
            <a:ext cx="8596312" cy="1081087"/>
          </a:xfrm>
        </p:spPr>
        <p:txBody>
          <a:bodyPr/>
          <a:lstStyle/>
          <a:p>
            <a:pPr marL="342900" indent="-342900" algn="ctr" eaLnBrk="1" hangingPunct="1"/>
            <a:r>
              <a:rPr lang="ru-RU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промежуточной аттестации с использованием </a:t>
            </a:r>
            <a:r>
              <a:rPr lang="en-US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RU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endParaRPr lang="ru-RU" altLang="ru-RU" sz="2000" b="1" smtClean="0"/>
          </a:p>
        </p:txBody>
      </p:sp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863" y="2614613"/>
            <a:ext cx="5502275" cy="367665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2614613"/>
            <a:ext cx="5278437" cy="367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263" algn="ctr" eaLnBrk="1" hangingPunct="1"/>
            <a:r>
              <a:rPr lang="ru-RU" altLang="ru-RU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способствует творческому развитию учителя начальных классов</a:t>
            </a:r>
            <a:endParaRPr lang="ru-RU" altLang="ru-RU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1563" y="2562225"/>
            <a:ext cx="6380162" cy="4002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80870" y="2967335"/>
            <a:ext cx="1114711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07000"/>
              </a:lnSpc>
            </a:pPr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Дистанционное обучение- положительный момент компьютеризации процесса образования </a:t>
            </a:r>
            <a:b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Российской Федерации</a:t>
            </a:r>
          </a:p>
        </p:txBody>
      </p:sp>
      <p:pic>
        <p:nvPicPr>
          <p:cNvPr id="6147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9250" y="2940050"/>
            <a:ext cx="5083175" cy="3811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родителей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81138" y="1430338"/>
          <a:ext cx="7585075" cy="4892675"/>
        </p:xfrm>
        <a:graphic>
          <a:graphicData uri="http://schemas.openxmlformats.org/drawingml/2006/table">
            <a:tbl>
              <a:tblPr/>
              <a:tblGrid>
                <a:gridCol w="4842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583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анкеты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18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дома техническая оснащенность для проведения видеоконференций.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18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дома техническая оснащенность для проведения аудио конференций.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876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дома техническая оснащенность для выполнения заданий на образовательных платформах.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18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 электронная почта, которой умеют пользоваться.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18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Умеют пользоваться различными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мессенджерами  (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Viber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583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Умеют искать информацию в Интернете.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9" marR="73019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>
          <a:xfrm>
            <a:off x="677863" y="68263"/>
            <a:ext cx="8596312" cy="1862137"/>
          </a:xfrm>
        </p:spPr>
        <p:txBody>
          <a:bodyPr/>
          <a:lstStyle/>
          <a:p>
            <a:pPr algn="ctr" defTabSz="914400"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Расписание уроков во 2в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классе (дистанционное обучение)</a:t>
            </a:r>
            <a:b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0850" y="1352550"/>
          <a:ext cx="9501188" cy="4816475"/>
        </p:xfrm>
        <a:graphic>
          <a:graphicData uri="http://schemas.openxmlformats.org/drawingml/2006/table">
            <a:tbl>
              <a:tblPr/>
              <a:tblGrid>
                <a:gridCol w="1187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5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03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9461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недели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урока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предмет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проведения урока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86">
                <a:tc rowSpan="25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2в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13.30-14.30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Литературное чтение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Электронное обучение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Учи.ру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14.15-14.45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культура(теория)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15.00-15.30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9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15.45-16.15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17.00-17.30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13.30-14.30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Иностранный язык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14.15-14.45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15.00-15.30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15.45-16.15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17.00-17.30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Электронное обучение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13.30-14.30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Литературное чтение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Электронное обучение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Учи.ру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14.15-14.45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15.00-15.30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15.45-16.15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13.30-14.30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Литературное чтение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Электронное обучение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Учи.ру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3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14.15-14.45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Изобразительное искусство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8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15.00-15.30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15.45-16.15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17.00-17.30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13.30-14.30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Иностранный язык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Сетевой город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14.15-14.45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Литературное чтение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Электронное обучение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Учи.ру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15.00-15.30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15.45-16.15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152400" algn="l"/>
                          <a:tab pos="1146175" algn="ctr"/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" algn="l"/>
                          <a:tab pos="1146175" algn="ctr"/>
                          <a:tab pos="2700338" algn="l"/>
                        </a:tabLst>
                      </a:pPr>
                      <a:r>
                        <a:rPr kumimoji="0" lang="en-US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700338" algn="l"/>
                        </a:tabLst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l"/>
                        </a:tabLst>
                      </a:pPr>
                      <a:r>
                        <a:rPr kumimoji="0" lang="ru-RU" alt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69" marR="51169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8349" name="Rectangle 1"/>
          <p:cNvSpPr>
            <a:spLocks noChangeArrowheads="1"/>
          </p:cNvSpPr>
          <p:nvPr/>
        </p:nvSpPr>
        <p:spPr bwMode="auto">
          <a:xfrm>
            <a:off x="0" y="-352425"/>
            <a:ext cx="86375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2700338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77863" y="117475"/>
            <a:ext cx="8596312" cy="1812925"/>
          </a:xfrm>
        </p:spPr>
        <p:txBody>
          <a:bodyPr/>
          <a:lstStyle/>
          <a:p>
            <a:pPr algn="ctr" eaLnBrk="1" hangingPunct="1">
              <a:lnSpc>
                <a:spcPct val="107000"/>
              </a:lnSpc>
            </a:pPr>
            <a:r>
              <a:rPr lang="ru-RU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Онлайн-уроки через платформу </a:t>
            </a:r>
            <a:r>
              <a:rPr lang="en-US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endParaRPr lang="ru-RU" altLang="ru-RU" sz="32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90575"/>
            <a:ext cx="4038600" cy="29257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4" descr="C:\Users\st145036\Pictures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744538"/>
            <a:ext cx="3933825" cy="2938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=Док=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937000"/>
            <a:ext cx="4208462" cy="263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 на платформе Учи.ру</a:t>
            </a:r>
          </a:p>
        </p:txBody>
      </p:sp>
      <p:pic>
        <p:nvPicPr>
          <p:cNvPr id="1024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0163" y="2511425"/>
            <a:ext cx="5291137" cy="40608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</a:p>
        </p:txBody>
      </p:sp>
      <p:graphicFrame>
        <p:nvGraphicFramePr>
          <p:cNvPr id="11267" name="Объект 3"/>
          <p:cNvGraphicFramePr>
            <a:graphicFrameLocks noChangeAspect="1"/>
          </p:cNvGraphicFramePr>
          <p:nvPr/>
        </p:nvGraphicFramePr>
        <p:xfrm>
          <a:off x="230188" y="1517650"/>
          <a:ext cx="2667000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Acrobat Document" r:id="rId3" imgW="4533433" imgH="6415597" progId="AcroExch.Document.DC">
                  <p:embed/>
                </p:oleObj>
              </mc:Choice>
              <mc:Fallback>
                <p:oleObj name="Acrobat Document" r:id="rId3" imgW="4533433" imgH="6415597" progId="AcroExch.Document.DC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1517650"/>
                        <a:ext cx="2667000" cy="3775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Объект 4"/>
          <p:cNvGraphicFramePr>
            <a:graphicFrameLocks noGrp="1" noChangeAspect="1"/>
          </p:cNvGraphicFramePr>
          <p:nvPr>
            <p:ph idx="1"/>
          </p:nvPr>
        </p:nvGraphicFramePr>
        <p:xfrm>
          <a:off x="1789113" y="2128838"/>
          <a:ext cx="2949575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Acrobat Document" r:id="rId5" imgW="4533433" imgH="6415597" progId="AcroExch.Document.DC">
                  <p:embed/>
                </p:oleObj>
              </mc:Choice>
              <mc:Fallback>
                <p:oleObj name="Acrobat Document" r:id="rId5" imgW="4533433" imgH="6415597" progId="AcroExch.Document.DC">
                  <p:embed/>
                  <p:pic>
                    <p:nvPicPr>
                      <p:cNvPr id="0" name="Объект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2128838"/>
                        <a:ext cx="2949575" cy="3933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Объект 5"/>
          <p:cNvGraphicFramePr>
            <a:graphicFrameLocks noChangeAspect="1"/>
          </p:cNvGraphicFramePr>
          <p:nvPr/>
        </p:nvGraphicFramePr>
        <p:xfrm>
          <a:off x="4384675" y="2613025"/>
          <a:ext cx="2878138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Acrobat Document" r:id="rId7" imgW="4624998" imgH="6499389" progId="AcroExch.Document.DC">
                  <p:embed/>
                </p:oleObj>
              </mc:Choice>
              <mc:Fallback>
                <p:oleObj name="Acrobat Document" r:id="rId7" imgW="4624998" imgH="6499389" progId="AcroExch.Document.DC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675" y="2613025"/>
                        <a:ext cx="2878138" cy="40449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Объект 6"/>
          <p:cNvGraphicFramePr>
            <a:graphicFrameLocks noChangeAspect="1"/>
          </p:cNvGraphicFramePr>
          <p:nvPr/>
        </p:nvGraphicFramePr>
        <p:xfrm>
          <a:off x="7446963" y="646113"/>
          <a:ext cx="3921125" cy="346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Acrobat Document" r:id="rId9" imgW="6415978" imgH="4533761" progId="AcroExch.Document.DC">
                  <p:embed/>
                </p:oleObj>
              </mc:Choice>
              <mc:Fallback>
                <p:oleObj name="Acrobat Document" r:id="rId9" imgW="6415978" imgH="4533761" progId="AcroExch.Document.DC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6963" y="646113"/>
                        <a:ext cx="3921125" cy="34686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Объект 7"/>
          <p:cNvGraphicFramePr>
            <a:graphicFrameLocks noChangeAspect="1"/>
          </p:cNvGraphicFramePr>
          <p:nvPr/>
        </p:nvGraphicFramePr>
        <p:xfrm>
          <a:off x="7085013" y="2836863"/>
          <a:ext cx="277495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Acrobat Document" r:id="rId11" imgW="4533433" imgH="6415597" progId="AcroExch.Document.DC">
                  <p:embed/>
                </p:oleObj>
              </mc:Choice>
              <mc:Fallback>
                <p:oleObj name="Acrobat Document" r:id="rId11" imgW="4533433" imgH="6415597" progId="AcroExch.Document.DC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3" y="2836863"/>
                        <a:ext cx="2774950" cy="3924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Текст 6"/>
          <p:cNvSpPr>
            <a:spLocks noGrp="1"/>
          </p:cNvSpPr>
          <p:nvPr>
            <p:ph type="body" idx="1"/>
          </p:nvPr>
        </p:nvSpPr>
        <p:spPr>
          <a:xfrm>
            <a:off x="676275" y="1108075"/>
            <a:ext cx="4184650" cy="939800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Карточки-домашние задания</a:t>
            </a:r>
          </a:p>
        </p:txBody>
      </p:sp>
      <p:pic>
        <p:nvPicPr>
          <p:cNvPr id="12292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" y="2266950"/>
            <a:ext cx="4881563" cy="3592513"/>
          </a:xfrm>
        </p:spPr>
      </p:pic>
      <p:sp>
        <p:nvSpPr>
          <p:cNvPr id="12293" name="Текст 7"/>
          <p:cNvSpPr>
            <a:spLocks noGrp="1"/>
          </p:cNvSpPr>
          <p:nvPr>
            <p:ph type="body" sz="quarter" idx="3"/>
          </p:nvPr>
        </p:nvSpPr>
        <p:spPr>
          <a:xfrm>
            <a:off x="5087938" y="939800"/>
            <a:ext cx="4186237" cy="657225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Видео уроки</a:t>
            </a:r>
          </a:p>
        </p:txBody>
      </p:sp>
      <p:sp>
        <p:nvSpPr>
          <p:cNvPr id="12294" name="Объект 8"/>
          <p:cNvSpPr>
            <a:spLocks noGrp="1"/>
          </p:cNvSpPr>
          <p:nvPr>
            <p:ph sz="quarter" idx="4"/>
          </p:nvPr>
        </p:nvSpPr>
        <p:spPr>
          <a:xfrm>
            <a:off x="5087938" y="2736850"/>
            <a:ext cx="4186237" cy="3305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2260600"/>
            <a:ext cx="52832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77863" y="927100"/>
            <a:ext cx="8596312" cy="1417638"/>
          </a:xfrm>
        </p:spPr>
        <p:txBody>
          <a:bodyPr/>
          <a:lstStyle/>
          <a:p>
            <a:pPr marL="342900" indent="-342900" algn="ctr" eaLnBrk="1" hangingPunct="1">
              <a:lnSpc>
                <a:spcPct val="106000"/>
              </a:lnSpc>
            </a:pPr>
            <a:r>
              <a:rPr lang="en-US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класс на платформе «Учи.ру»</a:t>
            </a:r>
            <a:endParaRPr lang="ru-RU" altLang="ru-RU" sz="2800" b="1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7100" y="2193925"/>
            <a:ext cx="6610350" cy="4198938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306</TotalTime>
  <Words>341</Words>
  <Application>Microsoft Office PowerPoint</Application>
  <PresentationFormat>Широкоэкранный</PresentationFormat>
  <Paragraphs>164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Trebuchet MS</vt:lpstr>
      <vt:lpstr>Arial</vt:lpstr>
      <vt:lpstr>Wingdings 3</vt:lpstr>
      <vt:lpstr>Calibri</vt:lpstr>
      <vt:lpstr>Arial Black</vt:lpstr>
      <vt:lpstr>Times New Roman</vt:lpstr>
      <vt:lpstr>Аспект</vt:lpstr>
      <vt:lpstr>Acrobat Document</vt:lpstr>
      <vt:lpstr>Система работы учителя начальных классов по организации дистанционного обучения (из опыта работы).  Организация семейного обучения. </vt:lpstr>
      <vt:lpstr>Дистанционное обучение- положительный момент компьютеризации процесса образования  в Российской Федерации</vt:lpstr>
      <vt:lpstr>Результаты анкетирования родителей</vt:lpstr>
      <vt:lpstr>Расписание уроков во 2в классе (дистанционное обучение)  </vt:lpstr>
      <vt:lpstr>Онлайн-уроки через платформу Zoom</vt:lpstr>
      <vt:lpstr>Электронное обучение на платформе Учи.ру</vt:lpstr>
      <vt:lpstr>Достижения обучающихся</vt:lpstr>
      <vt:lpstr>Презентация PowerPoint</vt:lpstr>
      <vt:lpstr>    Виртуальный класс на платформе «Учи.ру»</vt:lpstr>
      <vt:lpstr>Домашние задания по физической культуре, изобразительному искусству, музыке, технологии</vt:lpstr>
      <vt:lpstr>Курсы повышения квалификации для педагога</vt:lpstr>
      <vt:lpstr>Организация семейного образования</vt:lpstr>
      <vt:lpstr>Формы проведения промежуточной аттестации   (русский язык, математика)</vt:lpstr>
      <vt:lpstr>Формы проведения промежуточной аттестации (литературное чтение, комплексная работа)</vt:lpstr>
      <vt:lpstr>Проведение промежуточной аттестации с использованием Google формы</vt:lpstr>
      <vt:lpstr>Дистанционное обучение способствует творческому развитию учителя начальных классов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учителя начальных классов по организации дистанционного обучения (из опыта работы).  Организация семейного обучения.</dc:title>
  <dc:creator>HP</dc:creator>
  <cp:lastModifiedBy>HP</cp:lastModifiedBy>
  <cp:revision>12</cp:revision>
  <dcterms:created xsi:type="dcterms:W3CDTF">2020-05-26T14:21:42Z</dcterms:created>
  <dcterms:modified xsi:type="dcterms:W3CDTF">2020-05-27T15:35:17Z</dcterms:modified>
</cp:coreProperties>
</file>