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65" r:id="rId4"/>
    <p:sldId id="266" r:id="rId5"/>
    <p:sldId id="355" r:id="rId6"/>
    <p:sldId id="260" r:id="rId7"/>
    <p:sldId id="261" r:id="rId8"/>
    <p:sldId id="262" r:id="rId9"/>
    <p:sldId id="263" r:id="rId10"/>
    <p:sldId id="264" r:id="rId11"/>
    <p:sldId id="269" r:id="rId12"/>
    <p:sldId id="354" r:id="rId13"/>
    <p:sldId id="270" r:id="rId14"/>
    <p:sldId id="276" r:id="rId15"/>
    <p:sldId id="277" r:id="rId16"/>
    <p:sldId id="284" r:id="rId17"/>
    <p:sldId id="285" r:id="rId18"/>
    <p:sldId id="342" r:id="rId19"/>
    <p:sldId id="356" r:id="rId20"/>
    <p:sldId id="347" r:id="rId21"/>
    <p:sldId id="358" r:id="rId22"/>
    <p:sldId id="360" r:id="rId23"/>
    <p:sldId id="359" r:id="rId24"/>
    <p:sldId id="357" r:id="rId25"/>
    <p:sldId id="361" r:id="rId26"/>
    <p:sldId id="343" r:id="rId27"/>
    <p:sldId id="344" r:id="rId28"/>
    <p:sldId id="352" r:id="rId29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15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B43F1-D76A-48EE-9979-BE13D2A620D2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6292F-A3E0-4A24-92A5-4A4BCA9FF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64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EAA71-C080-4823-82CF-41A7130688E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DB90B-8C26-4F6F-9CFC-840DC8D03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3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A6DE0DC-E316-4969-ADE6-51C88E4540A1}" type="slidenum">
              <a:rPr lang="ru-RU" altLang="ru-RU" smtClean="0">
                <a:latin typeface="Calibri" pitchFamily="34" charset="0"/>
              </a:rPr>
              <a:pPr/>
              <a:t>22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795369" y="10252272"/>
            <a:ext cx="2904747" cy="5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22" tIns="46011" rIns="92022" bIns="46011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55F363D-0D81-43F4-8C72-A1C26FA055EB}" type="slidenum">
              <a:rPr lang="ru-RU" altLang="ru-RU" sz="1200">
                <a:latin typeface="Calibri" pitchFamily="34" charset="0"/>
              </a:rPr>
              <a:pPr algn="r" eaLnBrk="1" hangingPunct="1"/>
              <a:t>23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4658228-3648-4EC4-ADF3-AE5450BC3E15}" type="slidenum">
              <a:rPr lang="ru-RU" altLang="ru-RU" smtClean="0">
                <a:latin typeface="Calibri" pitchFamily="34" charset="0"/>
              </a:rPr>
              <a:pPr/>
              <a:t>24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3.emf"/><Relationship Id="rId4" Type="http://schemas.openxmlformats.org/officeDocument/2006/relationships/tags" Target="../tags/tag3.xml"/><Relationship Id="rId9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72C17-226A-43E1-8434-30F2D94C98D0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4079A-4983-4982-B517-5E6F69BD60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46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E96B9-C6F9-4D57-BC02-35AE370831CB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0C67-2A25-4345-8085-AF6439502C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71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колонк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900486" cy="4268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13"/>
          </p:nvPr>
        </p:nvSpPr>
        <p:spPr>
          <a:xfrm>
            <a:off x="4786314" y="1857364"/>
            <a:ext cx="3829048" cy="4268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1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9C9AD52-9096-4710-8318-E12874669E8D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DE0548-BD4B-46A1-A416-FE384C2528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00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defRPr/>
            </a:pPr>
            <a:endParaRPr lang="ru-RU" b="1" dirty="0" err="1">
              <a:solidFill>
                <a:schemeClr val="bg1"/>
              </a:solidFill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252413" y="6688138"/>
            <a:ext cx="35988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 smtClean="0">
                <a:solidFill>
                  <a:srgbClr val="FFFFFF"/>
                </a:solidFill>
                <a:latin typeface="Calibri" pitchFamily="34" charset="0"/>
              </a:rPr>
              <a:t>© </a:t>
            </a:r>
            <a:r>
              <a:rPr lang="ru-RU" altLang="ru-RU" sz="600" smtClean="0">
                <a:solidFill>
                  <a:srgbClr val="FFFFFF"/>
                </a:solidFill>
                <a:latin typeface="Calibri" pitchFamily="34" charset="0"/>
              </a:rPr>
              <a:t>Корпорация «Российский учебник»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 userDrawn="1"/>
        </p:nvSpPr>
        <p:spPr bwMode="auto">
          <a:xfrm>
            <a:off x="4443413" y="6508750"/>
            <a:ext cx="2889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fld id="{6AB7FF4B-8871-4256-8679-8073D768C696}" type="slidenum">
              <a:rPr lang="ru-RU" altLang="ru-RU" sz="700" b="1">
                <a:solidFill>
                  <a:srgbClr val="191919"/>
                </a:solidFill>
                <a:latin typeface="Calibri" pitchFamily="34" charset="0"/>
              </a:rPr>
              <a:pPr eaLnBrk="1" hangingPunct="1"/>
              <a:t>‹#›</a:t>
            </a:fld>
            <a:endParaRPr lang="ru-RU" altLang="ru-RU" sz="700">
              <a:latin typeface="Calibri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334125"/>
            <a:ext cx="1525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6"/>
          <a:stretch>
            <a:fillRect/>
          </a:stretch>
        </p:blipFill>
        <p:spPr bwMode="auto">
          <a:xfrm>
            <a:off x="8213725" y="6330950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0"/>
          <p:cNvSpPr/>
          <p:nvPr userDrawn="1"/>
        </p:nvSpPr>
        <p:spPr>
          <a:xfrm rot="16200000">
            <a:off x="1597025" y="-682625"/>
            <a:ext cx="46038" cy="3240088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 err="1">
              <a:solidFill>
                <a:srgbClr val="EB2049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16200000">
            <a:off x="1593056" y="-696118"/>
            <a:ext cx="53975" cy="3240088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 err="1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50825" y="260648"/>
            <a:ext cx="8639999" cy="6486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1575"/>
              </a:lnSpc>
              <a:defRPr sz="15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2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слайд с лого и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85750" y="6143625"/>
            <a:ext cx="3143250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214438"/>
            <a:ext cx="6502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411411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10DFC-F00D-49ED-8932-7EE95147793F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5F4E9-6A4D-41A1-98E5-DD9E1EF130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2597068" r:id="rId1"/>
    <p:sldLayoutId id="2262597069" r:id="rId2"/>
    <p:sldLayoutId id="2262597070" r:id="rId3"/>
    <p:sldLayoutId id="2262597071" r:id="rId4"/>
    <p:sldLayoutId id="2262597072" r:id="rId5"/>
    <p:sldLayoutId id="2262597073" r:id="rId6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2800" smtClean="0"/>
              <a:t>Чему должны научиться дети</a:t>
            </a:r>
            <a:r>
              <a:rPr lang="en-US" altLang="ru-RU" sz="2800" smtClean="0"/>
              <a:t/>
            </a:r>
            <a:br>
              <a:rPr lang="en-US" altLang="ru-RU" sz="2800" smtClean="0"/>
            </a:br>
            <a:r>
              <a:rPr lang="en-US" altLang="ru-RU" sz="2800" smtClean="0"/>
              <a:t>OECD 2030</a:t>
            </a:r>
            <a:r>
              <a:rPr lang="ru-RU" altLang="ru-RU" sz="2800" smtClean="0"/>
              <a:t> </a:t>
            </a:r>
          </a:p>
        </p:txBody>
      </p:sp>
      <p:pic>
        <p:nvPicPr>
          <p:cNvPr id="18435" name="Изображение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075" y="1724025"/>
            <a:ext cx="8548688" cy="4392613"/>
          </a:xfrm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116013" y="6200775"/>
            <a:ext cx="8135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/>
          <a:p>
            <a:pPr eaLnBrk="1" hangingPunct="1"/>
            <a:r>
              <a:rPr lang="ru-RU" altLang="ru-RU" sz="1400"/>
              <a:t>Слайд из презентации Г.С. Ковалевой </a:t>
            </a:r>
          </a:p>
        </p:txBody>
      </p:sp>
      <p:pic>
        <p:nvPicPr>
          <p:cNvPr id="18437" name="Рисунок 4" descr="PISA_WebBanner6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0650"/>
            <a:ext cx="13493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6363"/>
            <a:ext cx="1355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5435600" y="765175"/>
            <a:ext cx="32400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1600"/>
              <a:t>Способность мобилизовать </a:t>
            </a:r>
          </a:p>
          <a:p>
            <a:pPr algn="just" eaLnBrk="1" hangingPunct="1"/>
            <a:r>
              <a:rPr lang="ru-RU" altLang="ru-RU" sz="1600"/>
              <a:t>знания, умения, отношения и ценности, а также проявлять  рефлексивный подход к процессу обучения, обеспечивающая возможность взаимодействовать  и действовать в мире</a:t>
            </a:r>
          </a:p>
          <a:p>
            <a:pPr eaLnBrk="1" hangingPunct="1"/>
            <a:endParaRPr lang="ru-RU" alt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584700" y="1933575"/>
            <a:ext cx="863600" cy="211455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141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E5FA6A1-5C2F-456E-89FF-A2257AF59D9F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19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3796" name="Содержимое 4" descr="Ð¤ÑÐ½ÐºÑÐ¸Ð¾Ð½Ð°Ð»ÑÐ½Ð°Ñ Ð³ÑÐ°Ð¼Ð¾ÑÐ½Ð¾ÑÑÑ Ð¼Ð»Ð°Ð´ÑÐµÐ³Ð¾ ÑÐºÐ¾Ð»ÑÐ½Ð¸ÐºÐ°. ÐÐ¸Ð´Ð°ÐºÑÐ¸ÑÐµÑÐºÐ¾Ðµ ÑÐ¾Ð¿ÑÐ¾Ð²Ð¾Ð¶Ð´ÐµÐ½Ð¸Ðµ. ÐÐ½Ð¸Ð³Ð° Ð´Ð»Ñ ÑÑÐ¸ÑÐµÐ»Ñ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700808"/>
            <a:ext cx="3455615" cy="4464495"/>
          </a:xfrm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4067175" y="2133600"/>
            <a:ext cx="45370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Виноградова Н.Ф.,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Кочурова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Е.Э., Кузнецова М.И. и др. «Функциональная грамотность младшего школьника. Дидактическое сопровождение» Издательство «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Вентана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-Граф». 2018 год </a:t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3419475" y="1773238"/>
            <a:ext cx="5256213" cy="1368425"/>
          </a:xfrm>
        </p:spPr>
        <p:txBody>
          <a:bodyPr/>
          <a:lstStyle/>
          <a:p>
            <a:pPr eaLnBrk="1" hangingPunct="1"/>
            <a:endParaRPr lang="ru-RU" altLang="ru-RU" b="1" smtClean="0"/>
          </a:p>
        </p:txBody>
      </p:sp>
      <p:sp>
        <p:nvSpPr>
          <p:cNvPr id="28675" name="Заголовок 5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6" name="Picture 2" descr="C:\Users\Marina\AppData\Local\Microsoft\Windows\Temporary Internet Files\Content.IE5\KFQZFR40\ВПР_русский_облож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3505200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Содержимое 9"/>
          <p:cNvSpPr txBox="1">
            <a:spLocks/>
          </p:cNvSpPr>
          <p:nvPr/>
        </p:nvSpPr>
        <p:spPr bwMode="auto">
          <a:xfrm>
            <a:off x="611188" y="4527550"/>
            <a:ext cx="81375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400">
                <a:solidFill>
                  <a:srgbClr val="002060"/>
                </a:solidFill>
              </a:rPr>
              <a:t>Тетради «Русский язык: Разноуровневые проверочные работы: 4 класс» и «Математика: Разноуровневые проверочные работы: 4 класс» уделено значительное внимание работе с текстом.</a:t>
            </a:r>
            <a:endParaRPr lang="ru-RU" altLang="ru-RU" sz="2400">
              <a:latin typeface="Calibri" pitchFamily="34" charset="0"/>
            </a:endParaRPr>
          </a:p>
        </p:txBody>
      </p:sp>
      <p:pic>
        <p:nvPicPr>
          <p:cNvPr id="286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3752850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984875"/>
            <a:ext cx="9144000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1747" name="Picture 2" descr="D:\Masha\черная пятница\Вебинары\заставка для вебинаров для youtube-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6072188"/>
            <a:ext cx="727233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42875" y="2928938"/>
            <a:ext cx="8677275" cy="207168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eaLnBrk="1" hangingPunct="1">
              <a:defRPr/>
            </a:pPr>
            <a:endParaRPr lang="ru-RU" sz="2000" i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749" name="Прямоугольник 1"/>
          <p:cNvSpPr>
            <a:spLocks noChangeArrowheads="1"/>
          </p:cNvSpPr>
          <p:nvPr/>
        </p:nvSpPr>
        <p:spPr bwMode="auto">
          <a:xfrm>
            <a:off x="142875" y="2609850"/>
            <a:ext cx="3060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400"/>
              <a:t>Комплексные проверочные работы, подготовленные в издательстве Российский учебник. </a:t>
            </a:r>
            <a:br>
              <a:rPr lang="ru-RU" altLang="ru-RU" sz="2400"/>
            </a:br>
            <a:r>
              <a:rPr lang="ru-RU" altLang="ru-RU" sz="2400"/>
              <a:t>Авторы: Кузнецова М.И., Рыдзе О.А.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-17463"/>
            <a:ext cx="5761038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7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type="body" sz="quarter" idx="4294967295"/>
          </p:nvPr>
        </p:nvSpPr>
        <p:spPr>
          <a:xfrm>
            <a:off x="696913" y="1052513"/>
            <a:ext cx="7943850" cy="483235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altLang="ru-RU" sz="3000" smtClean="0">
                <a:latin typeface="Arial" pitchFamily="34" charset="0"/>
                <a:cs typeface="Arial" pitchFamily="34" charset="0"/>
              </a:rPr>
              <a:t>	</a:t>
            </a:r>
            <a:endParaRPr lang="ru-RU" altLang="ru-RU" sz="3000" smtClean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300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altLang="ru-RU" smtClean="0"/>
              <a:t> </a:t>
            </a:r>
            <a:endParaRPr lang="en-US" altLang="ru-RU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 </a:t>
            </a:r>
          </a:p>
        </p:txBody>
      </p:sp>
      <p:sp>
        <p:nvSpPr>
          <p:cNvPr id="30723" name="Прямоугольник 9"/>
          <p:cNvSpPr>
            <a:spLocks noChangeArrowheads="1"/>
          </p:cNvSpPr>
          <p:nvPr/>
        </p:nvSpPr>
        <p:spPr bwMode="auto">
          <a:xfrm>
            <a:off x="179388" y="1125538"/>
            <a:ext cx="403225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600"/>
              <a:t>     Подходы к оцениванию метапредметных результатов, связанных со смысловым чтением и работой с информацией;</a:t>
            </a:r>
          </a:p>
          <a:p>
            <a:pPr algn="just" eaLnBrk="1" hangingPunct="1"/>
            <a:r>
              <a:rPr lang="ru-RU" altLang="ru-RU" sz="2600"/>
              <a:t>    Комплексные проверочные работы для 2, 3 и 4 классов. </a:t>
            </a:r>
            <a:r>
              <a:rPr lang="ru-RU" altLang="ru-RU" sz="2400"/>
              <a:t/>
            </a:r>
            <a:br>
              <a:rPr lang="ru-RU" altLang="ru-RU" sz="2400"/>
            </a:br>
            <a:endParaRPr lang="ru-RU" altLang="ru-RU" sz="240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-171450"/>
            <a:ext cx="273685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720725"/>
            <a:ext cx="2771775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 descr="ÐÑÐ·Ð½ÐµÑÐ¾Ð²Ð°, Ð ÑÐ´Ð·Ðµ - Ð Ð°Ð±Ð¾ÑÐ° Ñ ÑÐµÐºÑÑÐ¾Ð¼ Ð¸ Ð¸Ð½ÑÐ¾ÑÐ¼Ð°ÑÐ¸ÐµÐ¹. 4 ÐºÐ»Ð°ÑÑ. ÐÐ¾Ð¼Ð¿Ð»ÐµÐºÑÐ½ÑÐµ Ð¿ÑÐ¾Ð²ÐµÑÐ¾ÑÐ½ÑÐµ ÑÐ°Ð±Ð¾ÑÑ Ð¾Ð±Ð»Ð¾Ð¶ÐºÐ° ÐºÐ½Ð¸Ð³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" b="9944"/>
          <a:stretch>
            <a:fillRect/>
          </a:stretch>
        </p:blipFill>
        <p:spPr bwMode="auto">
          <a:xfrm>
            <a:off x="4500563" y="3679825"/>
            <a:ext cx="25193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4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450850" y="2533650"/>
            <a:ext cx="8574088" cy="1825625"/>
          </a:xfrm>
        </p:spPr>
        <p:txBody>
          <a:bodyPr>
            <a:normAutofit fontScale="47500" lnSpcReduction="20000"/>
          </a:bodyPr>
          <a:lstStyle>
            <a:lvl1pPr marL="0" indent="0" algn="ctr" defTabSz="1222451">
              <a:spcBef>
                <a:spcPts val="0"/>
              </a:spcBef>
              <a:buSzTx/>
              <a:buNone/>
              <a:defRPr sz="4512" b="1"/>
            </a:lvl1pPr>
          </a:lstStyle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Инновационный проект Министерства просвещения РФ «Мониторинг формирования и оценки функциональной грамотности». 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Руководитель - Ковалева Галина Сергеевна, к.п.н., руководитель Центра оценки качества образования ФГБНУ «ИСРО РАО»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3481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5713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415925" y="4117975"/>
            <a:ext cx="8589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22" tIns="38411" rIns="76822" bIns="38411">
            <a:spAutoFit/>
          </a:bodyPr>
          <a:lstStyle/>
          <a:p>
            <a:pPr marL="84138" indent="-84138" eaLnBrk="1" hangingPunct="1"/>
            <a:r>
              <a:rPr lang="en-US" altLang="ru-RU" sz="6000" i="1" dirty="0"/>
              <a:t>http://www.centeroko.ru</a:t>
            </a:r>
            <a:endParaRPr lang="ru-RU" altLang="ru-RU" sz="6000" i="1" dirty="0"/>
          </a:p>
          <a:p>
            <a:pPr marL="84138" indent="-84138" eaLnBrk="1" hangingPunct="1"/>
            <a:endParaRPr lang="ru-RU" altLang="ru-RU" sz="1700" i="1" dirty="0"/>
          </a:p>
          <a:p>
            <a:pPr marL="84138" indent="-84138" eaLnBrk="1" hangingPunct="1"/>
            <a:endParaRPr lang="ru-RU" altLang="ru-RU" sz="1700" i="1" dirty="0"/>
          </a:p>
          <a:p>
            <a:pPr marL="84138" indent="-84138" eaLnBrk="1" hangingPunct="1"/>
            <a:r>
              <a:rPr lang="ru-RU" altLang="ru-RU" sz="1700" i="1" dirty="0"/>
              <a:t>«Мы должны научиться измерять то, что важно, а не то, что легко измерить…» </a:t>
            </a:r>
          </a:p>
          <a:p>
            <a:pPr marL="84138" indent="-84138" algn="r" eaLnBrk="1" hangingPunct="1"/>
            <a:r>
              <a:rPr lang="ru-RU" altLang="ru-RU" sz="1700" i="1" dirty="0"/>
              <a:t>А. Эйнштейн</a:t>
            </a:r>
          </a:p>
        </p:txBody>
      </p:sp>
      <p:pic>
        <p:nvPicPr>
          <p:cNvPr id="34821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>
            <a:fillRect/>
          </a:stretch>
        </p:blipFill>
        <p:spPr bwMode="auto">
          <a:xfrm>
            <a:off x="4683125" y="188913"/>
            <a:ext cx="41878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837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4" b="3662"/>
          <a:stretch/>
        </p:blipFill>
        <p:spPr bwMode="auto">
          <a:xfrm>
            <a:off x="395536" y="609600"/>
            <a:ext cx="8388424" cy="585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449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13098" r="-3182"/>
          <a:stretch/>
        </p:blipFill>
        <p:spPr bwMode="auto">
          <a:xfrm>
            <a:off x="35496" y="188640"/>
            <a:ext cx="9506830" cy="660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759"/>
            <a:ext cx="9143999" cy="54204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512" y="404813"/>
            <a:ext cx="8784976" cy="1639887"/>
          </a:xfrm>
          <a:prstGeom prst="rect">
            <a:avLst/>
          </a:prstGeom>
          <a:effectLst/>
        </p:spPr>
        <p:txBody>
          <a:bodyPr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altLang="en-US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основные проблемы </a:t>
            </a:r>
          </a:p>
          <a:p>
            <a:pPr algn="ctr">
              <a:defRPr/>
            </a:pPr>
            <a:r>
              <a:rPr lang="ru-RU" altLang="en-US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подготовке наших школьников выявляет </a:t>
            </a:r>
            <a:r>
              <a:rPr lang="ru-RU" altLang="en-US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международнОе</a:t>
            </a:r>
            <a:r>
              <a:rPr lang="ru-RU" altLang="en-US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исследованиЕ</a:t>
            </a:r>
            <a:r>
              <a:rPr lang="ru-RU" altLang="en-US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altLang="en-US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smtClean="0">
                <a:solidFill>
                  <a:schemeClr val="bg1"/>
                </a:solidFill>
              </a:rPr>
              <a:t>PISA</a:t>
            </a:r>
            <a:r>
              <a:rPr lang="ru-RU" altLang="en-US" sz="3300" b="1" dirty="0" smtClean="0">
                <a:solidFill>
                  <a:schemeClr val="bg1"/>
                </a:solidFill>
              </a:rPr>
              <a:t>?</a:t>
            </a:r>
            <a:r>
              <a:rPr lang="ru-RU" altLang="en-US" sz="3800" b="1" dirty="0" smtClean="0">
                <a:solidFill>
                  <a:schemeClr val="bg1"/>
                </a:solidFill>
              </a:rPr>
              <a:t> </a:t>
            </a:r>
            <a:endParaRPr lang="en-US" altLang="en-US" sz="3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338388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en-US" sz="2800" b="1" dirty="0">
                <a:latin typeface="Times New Roman" pitchFamily="18" charset="0"/>
                <a:cs typeface="Times New Roman" pitchFamily="18" charset="0"/>
              </a:rPr>
              <a:t>Дефицит таких умений, как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en-US" sz="2800" b="1" dirty="0">
                <a:latin typeface="Times New Roman" pitchFamily="18" charset="0"/>
                <a:cs typeface="Times New Roman" pitchFamily="18" charset="0"/>
              </a:rPr>
              <a:t>формулировать вопросы;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en-US" sz="2800" b="1" dirty="0">
                <a:latin typeface="Times New Roman" pitchFamily="18" charset="0"/>
                <a:cs typeface="Times New Roman" pitchFamily="18" charset="0"/>
              </a:rPr>
              <a:t>обосновывать, доказывать;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en-US" sz="2800" b="1" dirty="0">
                <a:latin typeface="Times New Roman" pitchFamily="18" charset="0"/>
                <a:cs typeface="Times New Roman" pitchFamily="18" charset="0"/>
              </a:rPr>
              <a:t>использовать простейшие приемы исследования; 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en-US" sz="2800" b="1" dirty="0">
                <a:latin typeface="Times New Roman" pitchFamily="18" charset="0"/>
                <a:cs typeface="Times New Roman" pitchFamily="18" charset="0"/>
              </a:rPr>
              <a:t>строить развернутые высказывания;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en-US" sz="2800" b="1" dirty="0">
                <a:latin typeface="Times New Roman" pitchFamily="18" charset="0"/>
                <a:cs typeface="Times New Roman" pitchFamily="18" charset="0"/>
              </a:rPr>
              <a:t>устанавливать надежность информации;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en-US" sz="2800" b="1" dirty="0">
                <a:latin typeface="Times New Roman" pitchFamily="18" charset="0"/>
                <a:cs typeface="Times New Roman" pitchFamily="18" charset="0"/>
              </a:rPr>
              <a:t>сотрудничать.</a:t>
            </a:r>
          </a:p>
          <a:p>
            <a:pPr eaLnBrk="1" hangingPunct="1">
              <a:defRPr/>
            </a:pPr>
            <a:r>
              <a:rPr lang="ru-RU" altLang="en-US" sz="2800" b="1" dirty="0"/>
              <a:t>             </a:t>
            </a:r>
            <a:endParaRPr lang="ru-RU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5445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2188"/>
          <a:ext cx="9144000" cy="6197163"/>
          <a:chOff x="0" y="682188"/>
          <a:chExt cx="9144000" cy="619716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188"/>
            <a:ext cx="9144000" cy="55149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r4jL4T46m_A7XLHJy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231</Words>
  <Application>Microsoft Office PowerPoint</Application>
  <PresentationFormat>Экран (4:3)</PresentationFormat>
  <Paragraphs>33</Paragraphs>
  <Slides>28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Theme27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Чему должны научиться дети OECD 2030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User</cp:lastModifiedBy>
  <cp:revision>16</cp:revision>
  <cp:lastPrinted>2019-11-21T06:45:16Z</cp:lastPrinted>
  <dcterms:created xsi:type="dcterms:W3CDTF">2019-11-12T17:46:35Z</dcterms:created>
  <dcterms:modified xsi:type="dcterms:W3CDTF">2019-11-21T07:04:33Z</dcterms:modified>
</cp:coreProperties>
</file>