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61" r:id="rId2"/>
    <p:sldId id="256" r:id="rId3"/>
    <p:sldId id="263" r:id="rId4"/>
    <p:sldId id="257" r:id="rId5"/>
    <p:sldId id="265" r:id="rId6"/>
    <p:sldId id="258" r:id="rId7"/>
    <p:sldId id="259" r:id="rId8"/>
    <p:sldId id="268" r:id="rId9"/>
    <p:sldId id="274" r:id="rId10"/>
    <p:sldId id="260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5D1DCF-1F81-4C15-8C9B-F6C7E140567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02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99ACB-D16E-47A8-93B4-3FEED0F0F7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09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99ACB-D16E-47A8-93B4-3FEED0F0F7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8156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99ACB-D16E-47A8-93B4-3FEED0F0F7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015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99ACB-D16E-47A8-93B4-3FEED0F0F7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6191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99ACB-D16E-47A8-93B4-3FEED0F0F7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429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B26964-2F01-481C-9BA4-2119614FA2F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992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337BF7-A769-4C52-846A-BB364AE3AF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01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59BD5-8684-4D32-9BEF-798A41D79F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542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75D014-4EBA-471D-9A44-067E708351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703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602373-185A-42F4-B1AA-45DD991D32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87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4AC85D-DEEF-4B1E-8A30-A31AE0660B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649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848035-ADB2-492C-BB0B-563FA89B7C7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185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A0B312-CB1A-49A5-B596-394A4E193E6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72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7A3BB-180A-4C4C-A868-EA71266D8E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325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C5EF7E-EAB0-41B3-8897-FE55F512FD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02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2399ACB-D16E-47A8-93B4-3FEED0F0F7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863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33" name="Rectangle 71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6225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0381" y="3681413"/>
            <a:ext cx="357266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4073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0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0547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2" name="Isosceles Triangle 81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215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34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841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35" name="Isosceles Triangle 85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36715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36" name="Freeform: Shape 87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62215" y="-8467"/>
            <a:ext cx="6881785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14352" y="1020871"/>
            <a:ext cx="5220569" cy="2849671"/>
          </a:xfrm>
        </p:spPr>
        <p:txBody>
          <a:bodyPr>
            <a:normAutofit/>
          </a:bodyPr>
          <a:lstStyle/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2900" i="1" u="sng" dirty="0">
                <a:solidFill>
                  <a:schemeClr val="bg1"/>
                </a:solidFill>
                <a:latin typeface="Monotype Corsiva" pitchFamily="66" charset="0"/>
              </a:rPr>
              <a:t>Методическая лаборатория </a:t>
            </a:r>
            <a:r>
              <a:rPr lang="ru-RU" sz="2900" i="1" dirty="0">
                <a:solidFill>
                  <a:schemeClr val="bg1"/>
                </a:solidFill>
                <a:latin typeface="Monotype Corsiva" pitchFamily="66" charset="0"/>
              </a:rPr>
              <a:t>«</a:t>
            </a:r>
            <a:r>
              <a:rPr lang="ru-RU" sz="2900" b="0" i="1" dirty="0">
                <a:solidFill>
                  <a:schemeClr val="bg1"/>
                </a:solidFill>
                <a:latin typeface="Monotype Corsiva" pitchFamily="66" charset="0"/>
              </a:rPr>
              <a:t>Встречи со «звездами</a:t>
            </a:r>
            <a:r>
              <a:rPr lang="ru-RU" sz="2900" i="1" dirty="0">
                <a:solidFill>
                  <a:schemeClr val="bg1"/>
                </a:solidFill>
                <a:latin typeface="Monotype Corsiva" pitchFamily="66" charset="0"/>
              </a:rPr>
              <a:t>»</a:t>
            </a:r>
            <a:br>
              <a:rPr lang="ru-RU" sz="2900" i="1" dirty="0">
                <a:solidFill>
                  <a:schemeClr val="bg1"/>
                </a:solidFill>
                <a:latin typeface="Monotype Corsiva" pitchFamily="66" charset="0"/>
              </a:rPr>
            </a:br>
            <a:br>
              <a:rPr lang="ru-RU" sz="2900" i="1" dirty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2900" i="1" u="sng" dirty="0">
                <a:solidFill>
                  <a:schemeClr val="bg1"/>
                </a:solidFill>
                <a:latin typeface="Monotype Corsiva" pitchFamily="66" charset="0"/>
              </a:rPr>
              <a:t>Тема: </a:t>
            </a:r>
            <a:r>
              <a:rPr lang="ru-RU" sz="2900" i="1" dirty="0">
                <a:solidFill>
                  <a:schemeClr val="bg1"/>
                </a:solidFill>
                <a:latin typeface="Monotype Corsiva" pitchFamily="66" charset="0"/>
              </a:rPr>
              <a:t>«</a:t>
            </a:r>
            <a:r>
              <a:rPr lang="ru-RU" sz="2900" b="0" i="1" dirty="0">
                <a:solidFill>
                  <a:schemeClr val="bg1"/>
                </a:solidFill>
                <a:latin typeface="Monotype Corsiva" pitchFamily="66" charset="0"/>
              </a:rPr>
              <a:t>использование технологии проблемного обучения на уроках в начальной школе»</a:t>
            </a: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1078" y="3962088"/>
            <a:ext cx="4788849" cy="1981512"/>
          </a:xfrm>
        </p:spPr>
        <p:txBody>
          <a:bodyPr>
            <a:normAutofit/>
          </a:bodyPr>
          <a:lstStyle/>
          <a:p>
            <a:pPr marR="0" eaLnBrk="1" hangingPunct="1">
              <a:lnSpc>
                <a:spcPct val="90000"/>
              </a:lnSpc>
            </a:pPr>
            <a:r>
              <a:rPr lang="ru-RU" dirty="0">
                <a:solidFill>
                  <a:schemeClr val="bg1">
                    <a:alpha val="7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А.О. Титова,</a:t>
            </a:r>
          </a:p>
          <a:p>
            <a:pPr marR="0" eaLnBrk="1" hangingPunct="1">
              <a:lnSpc>
                <a:spcPct val="90000"/>
              </a:lnSpc>
            </a:pPr>
            <a:r>
              <a:rPr lang="ru-RU" dirty="0">
                <a:solidFill>
                  <a:schemeClr val="bg1">
                    <a:alpha val="7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начальных классов</a:t>
            </a:r>
          </a:p>
          <a:p>
            <a:pPr marR="0" eaLnBrk="1" hangingPunct="1">
              <a:lnSpc>
                <a:spcPct val="90000"/>
              </a:lnSpc>
            </a:pPr>
            <a:r>
              <a:rPr lang="ru-RU" dirty="0">
                <a:solidFill>
                  <a:schemeClr val="bg1">
                    <a:alpha val="7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МАОУ «Лицей № 97 г. Челябинска»</a:t>
            </a:r>
          </a:p>
          <a:p>
            <a:pPr marR="0" algn="l" eaLnBrk="1" hangingPunct="1">
              <a:lnSpc>
                <a:spcPct val="90000"/>
              </a:lnSpc>
            </a:pPr>
            <a:r>
              <a:rPr lang="ru-RU" sz="1300" dirty="0">
                <a:solidFill>
                  <a:schemeClr val="bg1">
                    <a:alpha val="70000"/>
                  </a:schemeClr>
                </a:solidFill>
              </a:rPr>
              <a:t>    </a:t>
            </a:r>
          </a:p>
          <a:p>
            <a:pPr marR="0" algn="l" eaLnBrk="1" hangingPunct="1">
              <a:lnSpc>
                <a:spcPct val="90000"/>
              </a:lnSpc>
            </a:pPr>
            <a:endParaRPr lang="ru-RU" sz="1300" dirty="0">
              <a:solidFill>
                <a:srgbClr val="FFFFFF">
                  <a:alpha val="70000"/>
                </a:srgbClr>
              </a:solidFill>
            </a:endParaRPr>
          </a:p>
        </p:txBody>
      </p:sp>
      <p:sp>
        <p:nvSpPr>
          <p:cNvPr id="5137" name="Isosceles Triangle 89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019339" y="3294792"/>
            <a:ext cx="220660" cy="13982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altLang="ru-RU" sz="20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проблемной ситуации на уроке русского языка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по теме: «Непроизносимые согласные в корне слова» 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152400" y="1066800"/>
            <a:ext cx="8229600" cy="51816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Представляем ученикам </a:t>
            </a:r>
            <a:r>
              <a:rPr lang="ru-RU" sz="20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противоречивые факты.</a:t>
            </a: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доске записаны  слова: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вестник, весть, известие, известный.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Представляем первый факт.</a:t>
            </a: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Прочитайте эти слова орфографически.</a:t>
            </a: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Представляем второй факт.</a:t>
            </a: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-Прочитайте эти слова орфоэпический. </a:t>
            </a: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(Испытывают затруднение, возникает проблемная ситуация.)</a:t>
            </a: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Что вас удивило? Что интересного заметили? (Везде буква «т» пишется, но не везде звук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произносится.)</a:t>
            </a: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Какой же у вас возникает вопрос? (Почему в некоторых словах звук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произносится?</a:t>
            </a:r>
          </a:p>
          <a:p>
            <a:pPr eaLnBrk="1" hangingPunct="1"/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28"/>
          <a:stretch>
            <a:fillRect/>
          </a:stretch>
        </p:blipFill>
        <p:spPr bwMode="auto">
          <a:xfrm>
            <a:off x="6096000" y="2438400"/>
            <a:ext cx="1600200" cy="1714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447800"/>
          </a:xfrm>
        </p:spPr>
        <p:txBody>
          <a:bodyPr>
            <a:normAutofit fontScale="90000"/>
          </a:bodyPr>
          <a:lstStyle/>
          <a:p>
            <a:pPr lvl="0" algn="ctr">
              <a:spcBef>
                <a:spcPct val="20000"/>
              </a:spcBef>
              <a:defRPr/>
            </a:pPr>
            <a:br>
              <a:rPr lang="ru-RU" sz="2000" dirty="0">
                <a:solidFill>
                  <a:srgbClr val="009DD9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ru-RU" sz="2000" dirty="0">
                <a:solidFill>
                  <a:srgbClr val="009DD9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Урок математики по теме: «Уравнения».</a:t>
            </a:r>
            <a:br>
              <a:rPr lang="ru-RU" sz="2000" dirty="0">
                <a:solidFill>
                  <a:srgbClr val="009DD9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Самостоятельная работа в парах.  </a:t>
            </a: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решения и проверки предлагается уравнение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х-6=7.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 построить объяснение, используя названия компонентов действий. (Комментирование проверки вызывает затруднения). </a:t>
            </a: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 чём затруднение? (Пробуем сами сформулировать правило решения и проверки).</a:t>
            </a: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Работа с текстом учебника в оранжевой рамке. Сравнение своего вывода с авторским.</a:t>
            </a:r>
          </a:p>
          <a:p>
            <a:pPr marL="0" indent="0">
              <a:buFontTx/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-Чем будем заниматься на уроке? (Будем учиться решать уравнения с объяснением и проверкой).</a:t>
            </a:r>
          </a:p>
          <a:p>
            <a:pPr>
              <a:buFontTx/>
              <a:buNone/>
              <a:defRPr/>
            </a:pPr>
            <a:endParaRPr lang="ru-RU" sz="2000" dirty="0"/>
          </a:p>
          <a:p>
            <a:pPr eaLnBrk="1" hangingPunct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284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1295400" y="304800"/>
            <a:ext cx="7391399" cy="1371600"/>
          </a:xfrm>
        </p:spPr>
        <p:txBody>
          <a:bodyPr/>
          <a:lstStyle/>
          <a:p>
            <a:pPr algn="ctr" eaLnBrk="1" hangingPunct="1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 окружающего мира по теме:                                             «Где живут белые медведи?»</a:t>
            </a:r>
            <a:endParaRPr lang="ru-RU" sz="9600" b="1" dirty="0">
              <a:solidFill>
                <a:schemeClr val="tx1"/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ctr" eaLnBrk="1" fontAlgn="auto" hangingPunct="1">
              <a:spcAft>
                <a:spcPts val="0"/>
              </a:spcAft>
              <a:buClr>
                <a:srgbClr val="31B6FD"/>
              </a:buClr>
              <a:buSzPct val="100000"/>
              <a:buNone/>
              <a:defRPr/>
            </a:pPr>
            <a:endParaRPr lang="ru-RU" sz="1900" b="1" i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eaLnBrk="1" fontAlgn="auto" hangingPunct="1">
              <a:spcAft>
                <a:spcPts val="0"/>
              </a:spcAft>
              <a:buClr>
                <a:srgbClr val="31B6FD"/>
              </a:buClr>
              <a:buSzPct val="100000"/>
              <a:buNone/>
              <a:defRPr/>
            </a:pPr>
            <a:r>
              <a:rPr lang="ru-RU" sz="19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                     - 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вы думаете, встречаются ли друг с другом эти животные? (Выслушиваются мнения детей).</a:t>
            </a:r>
          </a:p>
          <a:p>
            <a:pPr marL="0" lvl="0" indent="0" algn="ctr" eaLnBrk="1" fontAlgn="auto" hangingPunct="1">
              <a:spcAft>
                <a:spcPts val="0"/>
              </a:spcAft>
              <a:buClr>
                <a:srgbClr val="31B6FD"/>
              </a:buClr>
              <a:buSzPct val="100000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Что нужно для того, чтобы они встречались?</a:t>
            </a:r>
          </a:p>
          <a:p>
            <a:pPr marL="0" lvl="0" indent="0" algn="ctr" eaLnBrk="1" fontAlgn="auto" hangingPunct="1">
              <a:spcAft>
                <a:spcPts val="0"/>
              </a:spcAft>
              <a:buClr>
                <a:srgbClr val="31B6FD"/>
              </a:buClr>
              <a:buSzPct val="100000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(Жить поблизости, в одном месте).</a:t>
            </a:r>
          </a:p>
          <a:p>
            <a:pPr lvl="0" eaLnBrk="1" fontAlgn="auto" hangingPunct="1">
              <a:spcAft>
                <a:spcPts val="0"/>
              </a:spcAft>
              <a:buClr>
                <a:srgbClr val="31B6FD"/>
              </a:buClr>
              <a:buSzPct val="100000"/>
              <a:buFontTx/>
              <a:buChar char="-"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 что же нужно знать, чтобы ответить на этот вопрос? (Знать, где они живут).</a:t>
            </a:r>
          </a:p>
          <a:p>
            <a:pPr lvl="0" eaLnBrk="1" fontAlgn="auto" hangingPunct="1">
              <a:spcAft>
                <a:spcPts val="0"/>
              </a:spcAft>
              <a:buClr>
                <a:srgbClr val="31B6FD"/>
              </a:buClr>
              <a:buSzPct val="100000"/>
              <a:buFontTx/>
              <a:buChar char="-"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где мы можем добыть такую информацию? (В учебнике).</a:t>
            </a:r>
          </a:p>
          <a:p>
            <a:pPr marL="0" lvl="0" indent="0" eaLnBrk="1" fontAlgn="auto" hangingPunct="1">
              <a:spcAft>
                <a:spcPts val="0"/>
              </a:spcAft>
              <a:buClr>
                <a:srgbClr val="31B6FD"/>
              </a:buClr>
              <a:buSzPct val="100000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Далее дети сами находят ответ на этот вопрос из учебника </a:t>
            </a:r>
            <a:r>
              <a:rPr lang="ru-RU" sz="1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lvl="0" indent="0" eaLnBrk="1" fontAlgn="auto" hangingPunct="1">
              <a:spcAft>
                <a:spcPts val="0"/>
              </a:spcAft>
              <a:buClr>
                <a:srgbClr val="31B6FD"/>
              </a:buClr>
              <a:buSzPct val="100000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Так кто же был прав, поднимите руку ?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0499"/>
            <a:ext cx="1981200" cy="2095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9624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2284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3505200" y="533400"/>
            <a:ext cx="5334000" cy="5562600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Американский психолог Джон Дьюи утверждал, что стремление к познанию появляется у человека только в том случае, если он сталкивается с какой, либо проблемой, которую не может решить известными ему способами. Решая проблему, он учится. </a:t>
            </a:r>
          </a:p>
          <a:p>
            <a:pPr eaLnBrk="1" hangingPunct="1"/>
            <a:endParaRPr lang="ru-RU" dirty="0"/>
          </a:p>
        </p:txBody>
      </p:sp>
      <p:pic>
        <p:nvPicPr>
          <p:cNvPr id="3074" name="Picture 2" descr="https://upload.wikimedia.org/wikipedia/commons/e/ef/John_Dewey_cph.3a51565.jpg">
            <a:extLst>
              <a:ext uri="{FF2B5EF4-FFF2-40B4-BE49-F238E27FC236}">
                <a16:creationId xmlns:a16="http://schemas.microsoft.com/office/drawing/2014/main" id="{244DF317-45EF-4A58-AF71-9F603183E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11" y="1447800"/>
            <a:ext cx="2740025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2284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57200" y="914400"/>
            <a:ext cx="7391400" cy="5410201"/>
          </a:xfrm>
        </p:spPr>
        <p:txBody>
          <a:bodyPr/>
          <a:lstStyle/>
          <a:p>
            <a:pPr marL="342900" lvl="0" indent="-342900" algn="ctr" eaLnBrk="1" hangingPunct="1">
              <a:buClrTx/>
              <a:buSzTx/>
              <a:buNone/>
              <a:defRPr/>
            </a:pPr>
            <a:r>
              <a:rPr lang="ru-RU" sz="88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eaLnBrk="1" hangingPunct="1"/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284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000" dirty="0">
                <a:solidFill>
                  <a:schemeClr val="tx1"/>
                </a:solidFill>
                <a:latin typeface="+mn-lt"/>
              </a:rPr>
              <a:t>Информационные ресурсы</a:t>
            </a:r>
            <a:endParaRPr lang="ru-RU" sz="4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57200" y="2514600"/>
            <a:ext cx="6248400" cy="2819400"/>
          </a:xfrm>
        </p:spPr>
        <p:txBody>
          <a:bodyPr/>
          <a:lstStyle/>
          <a:p>
            <a:pPr algn="just" fontAlgn="ctr"/>
            <a:r>
              <a:rPr lang="en-US" u="sng" dirty="0">
                <a:solidFill>
                  <a:schemeClr val="tx1"/>
                </a:solidFill>
              </a:rPr>
              <a:t>https://infourok.ru › </a:t>
            </a:r>
            <a:r>
              <a:rPr lang="ru-RU" u="sng" dirty="0">
                <a:solidFill>
                  <a:schemeClr val="tx1"/>
                </a:solidFill>
              </a:rPr>
              <a:t>Начальные классы</a:t>
            </a:r>
          </a:p>
          <a:p>
            <a:pPr marL="0" indent="0" algn="just" fontAlgn="ctr">
              <a:buNone/>
            </a:pPr>
            <a:r>
              <a:rPr lang="ru-RU" sz="1400" dirty="0">
                <a:solidFill>
                  <a:schemeClr val="tx1"/>
                </a:solidFill>
              </a:rPr>
              <a:t>1. Использование проблемного обучения как средства развития познавательной активности учащихся начальных классов. </a:t>
            </a:r>
            <a:r>
              <a:rPr lang="ru-RU" sz="1400" dirty="0" err="1">
                <a:solidFill>
                  <a:schemeClr val="tx1"/>
                </a:solidFill>
              </a:rPr>
              <a:t>Севрюкова</a:t>
            </a:r>
            <a:r>
              <a:rPr lang="ru-RU" sz="1400" dirty="0">
                <a:solidFill>
                  <a:schemeClr val="tx1"/>
                </a:solidFill>
              </a:rPr>
              <a:t> Е.Э. учитель начальных классов ГБОУ школы 542. 2015 год.</a:t>
            </a:r>
          </a:p>
          <a:p>
            <a:pPr marL="0" indent="0" algn="just" fontAlgn="ctr">
              <a:buNone/>
            </a:pPr>
            <a:r>
              <a:rPr lang="ru-RU" sz="1400" dirty="0">
                <a:solidFill>
                  <a:schemeClr val="tx1"/>
                </a:solidFill>
              </a:rPr>
              <a:t>2. Проблемное обучение на уроках в начальной школе. </a:t>
            </a:r>
            <a:r>
              <a:rPr lang="ru-RU" sz="1200" dirty="0">
                <a:solidFill>
                  <a:schemeClr val="tx1"/>
                </a:solidFill>
              </a:rPr>
              <a:t>Научный руководитель: </a:t>
            </a:r>
            <a:r>
              <a:rPr lang="ru-RU" sz="1200" dirty="0" err="1">
                <a:solidFill>
                  <a:schemeClr val="tx1"/>
                </a:solidFill>
              </a:rPr>
              <a:t>д.п.н</a:t>
            </a:r>
            <a:r>
              <a:rPr lang="ru-RU" sz="1200" dirty="0">
                <a:solidFill>
                  <a:schemeClr val="tx1"/>
                </a:solidFill>
              </a:rPr>
              <a:t>., профессор кафедры общей и социальной педагогики Задорина О.С. Автор: </a:t>
            </a:r>
            <a:r>
              <a:rPr lang="ru-RU" sz="1200" dirty="0" err="1">
                <a:solidFill>
                  <a:schemeClr val="tx1"/>
                </a:solidFill>
              </a:rPr>
              <a:t>Жиделева</a:t>
            </a:r>
            <a:r>
              <a:rPr lang="ru-RU" sz="1200" dirty="0">
                <a:solidFill>
                  <a:schemeClr val="tx1"/>
                </a:solidFill>
              </a:rPr>
              <a:t> Е.А. 2016 г. 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28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1" y="457200"/>
            <a:ext cx="64008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/>
              <a:t>Технология</a:t>
            </a:r>
            <a:r>
              <a:rPr lang="ru-RU" sz="3600" b="1" dirty="0"/>
              <a:t> проблемного обучения</a:t>
            </a:r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1752600"/>
            <a:ext cx="6781800" cy="4114800"/>
          </a:xfrm>
        </p:spPr>
        <p:txBody>
          <a:bodyPr>
            <a:normAutofit/>
          </a:bodyPr>
          <a:lstStyle/>
          <a:p>
            <a:pPr marR="0" algn="just" eaLnBrk="1" hangingPunct="1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организацию самостоятельной поисковой деятельности учеников по решению учебных проблем под руководством учителя, в процессе которой у обучающихся формируются новые знания, умения и навыки, развиваются способности, познавательная активность, любознательность, эрудиция, творческое мышление и другие личностно-значимые качества.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086600" cy="990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400" b="1" dirty="0">
                <a:latin typeface="+mn-lt"/>
              </a:rPr>
              <a:t>Целью проблемного обучения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57200" y="2209800"/>
            <a:ext cx="6400800" cy="2819400"/>
          </a:xfrm>
        </p:spPr>
        <p:txBody>
          <a:bodyPr>
            <a:normAutofit fontScale="92500" lnSpcReduction="10000"/>
          </a:bodyPr>
          <a:lstStyle/>
          <a:p>
            <a:pPr marL="0" indent="0" algn="just" eaLnBrk="1" hangingPunct="1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усвоение не только системы знаний, но и процесса получения этих знаний, формирование познавательной самостоятельности ученика и развитие его творческих способностей.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600200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3352800"/>
          </a:xfrm>
        </p:spPr>
        <p:txBody>
          <a:bodyPr>
            <a:normAutofit/>
          </a:bodyPr>
          <a:lstStyle/>
          <a:p>
            <a:pPr marL="342900" indent="-342900" algn="ctr" eaLnBrk="1" fontAlgn="auto" hangingPunct="1">
              <a:spcAft>
                <a:spcPts val="0"/>
              </a:spcAft>
              <a:buClrTx/>
              <a:buSzTx/>
              <a:buFont typeface="Symbol" pitchFamily="18" charset="2"/>
              <a:buNone/>
              <a:defRPr/>
            </a:pPr>
            <a:r>
              <a:rPr lang="ru-RU" sz="32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Проблемная ситуация в обучении </a:t>
            </a:r>
            <a:r>
              <a:rPr lang="ru-RU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42900" indent="-342900" eaLnBrk="1" fontAlgn="auto" hangingPunct="1">
              <a:spcAft>
                <a:spcPts val="0"/>
              </a:spcAft>
              <a:buClrTx/>
              <a:buSzTx/>
              <a:buFont typeface="Symbol" pitchFamily="18" charset="2"/>
              <a:buNone/>
              <a:defRPr/>
            </a:pP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спланированное, специально задуманное </a:t>
            </a:r>
          </a:p>
          <a:p>
            <a:pPr marL="342900" indent="-342900" eaLnBrk="1" fontAlgn="auto" hangingPunct="1">
              <a:spcAft>
                <a:spcPts val="0"/>
              </a:spcAft>
              <a:buClrTx/>
              <a:buSzTx/>
              <a:buFont typeface="Symbol" pitchFamily="18" charset="2"/>
              <a:buNone/>
              <a:defRPr/>
            </a:pP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средство, направленное на пробуждение </a:t>
            </a:r>
          </a:p>
          <a:p>
            <a:pPr marL="342900" indent="-342900" eaLnBrk="1" fontAlgn="auto" hangingPunct="1">
              <a:spcAft>
                <a:spcPts val="0"/>
              </a:spcAft>
              <a:buClrTx/>
              <a:buSzTx/>
              <a:buFont typeface="Symbol" pitchFamily="18" charset="2"/>
              <a:buNone/>
              <a:defRPr/>
            </a:pP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интереса у учащихся к обсуждаемой теме.</a:t>
            </a:r>
            <a:endParaRPr lang="ru-RU" dirty="0"/>
          </a:p>
        </p:txBody>
      </p:sp>
      <p:pic>
        <p:nvPicPr>
          <p:cNvPr id="6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61360"/>
            <a:ext cx="2590800" cy="268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600" b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Сущность понятия </a:t>
            </a:r>
            <a:br>
              <a:rPr lang="ru-RU" sz="3600" b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«проблемная ситуация»</a:t>
            </a:r>
            <a:endParaRPr lang="ru-RU" sz="3600" b="1" dirty="0"/>
          </a:p>
        </p:txBody>
      </p:sp>
      <p:sp>
        <p:nvSpPr>
          <p:cNvPr id="4" name="Содержимое 2"/>
          <p:cNvSpPr txBox="1">
            <a:spLocks noGrp="1"/>
          </p:cNvSpPr>
          <p:nvPr>
            <p:ph idx="1"/>
          </p:nvPr>
        </p:nvSpPr>
        <p:spPr bwMode="auto">
          <a:xfrm>
            <a:off x="457200" y="2209800"/>
            <a:ext cx="8229600" cy="3581400"/>
          </a:xfrm>
          <a:prstGeom prst="round2Diag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Проблемные ситуации основаны на активной познавательной деятельности обучающихся, состоящей в поиске и решении сложных вопросов, требующих актуализации знаний, анализа, умение видеть за отдельными фактами закономерность и др.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705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качестве проблемной ситуации на уроке могут быть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152400" y="1562100"/>
            <a:ext cx="8222566" cy="3733800"/>
          </a:xfrm>
        </p:spPr>
        <p:txBody>
          <a:bodyPr/>
          <a:lstStyle/>
          <a:p>
            <a:pPr marL="425196" indent="-342900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проблемные задачи с недостающими, избыточными, противоречивыми данными, с заведомо допущенными ошибками; </a:t>
            </a:r>
          </a:p>
          <a:p>
            <a:pPr marL="425196" indent="-342900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поиск истины (способа, приема, правила решения); </a:t>
            </a:r>
          </a:p>
          <a:p>
            <a:pPr marL="425196" indent="-342900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различные точки зрения на один и тот же вопрос; </a:t>
            </a:r>
          </a:p>
          <a:p>
            <a:pPr marL="425196" indent="-342900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противоречия практической деятельности.</a:t>
            </a:r>
          </a:p>
          <a:p>
            <a:pPr eaLnBrk="1" hangingPunct="1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6347713" cy="1320800"/>
          </a:xfrm>
        </p:spPr>
        <p:txBody>
          <a:bodyPr/>
          <a:lstStyle/>
          <a:p>
            <a:pPr algn="ctr" eaLnBrk="1" hangingPunct="1"/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Правила создания проблемных ситуаций 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381000" y="1460623"/>
            <a:ext cx="7924801" cy="5168777"/>
          </a:xfrm>
        </p:spPr>
        <p:txBody>
          <a:bodyPr>
            <a:normAutofit fontScale="92500" lnSpcReduction="10000"/>
          </a:bodyPr>
          <a:lstStyle/>
          <a:p>
            <a:pPr marL="0" lvl="0" indent="0" algn="just" eaLnBrk="1" hangingPunct="1">
              <a:buClrTx/>
              <a:buSzTx/>
              <a:buFont typeface="Wingdings" pitchFamily="2" charset="2"/>
              <a:buChar char="v"/>
            </a:pPr>
            <a:r>
              <a:rPr lang="ru-RU" altLang="ru-RU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Преподаватель дает обучаемым практическое или теоретическое задание, выполняя которое, они должны получить новые знания или способы действий, которые надлежит усвоить по данной теме;</a:t>
            </a:r>
          </a:p>
          <a:p>
            <a:pPr marL="0" lvl="0" indent="0" algn="just" eaLnBrk="1" hangingPunct="1">
              <a:buClrTx/>
              <a:buSzTx/>
              <a:buFont typeface="Wingdings" pitchFamily="2" charset="2"/>
              <a:buChar char="v"/>
            </a:pPr>
            <a:r>
              <a:rPr lang="ru-RU" altLang="ru-RU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Предлагаемое учащимся проблемное задание должно соответствовать их интеллектуальным возможностям, т.е. быть достаточно трудным, но разрешимым;</a:t>
            </a:r>
          </a:p>
          <a:p>
            <a:pPr marL="0" lvl="0" indent="0" algn="just" eaLnBrk="1" hangingPunct="1">
              <a:buClrTx/>
              <a:buSzTx/>
              <a:buFont typeface="Wingdings" pitchFamily="2" charset="2"/>
              <a:buChar char="v"/>
            </a:pPr>
            <a:r>
              <a:rPr lang="ru-RU" altLang="ru-RU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предъявлении проблемного задания преподаватель должен учитывать реальный уровень знаний обучаемых;</a:t>
            </a:r>
          </a:p>
          <a:p>
            <a:pPr marL="0" lvl="0" indent="0" algn="just" eaLnBrk="1" hangingPunct="1">
              <a:buClrTx/>
              <a:buSzTx/>
              <a:buFont typeface="Wingdings" pitchFamily="2" charset="2"/>
              <a:buChar char="v"/>
            </a:pPr>
            <a:r>
              <a:rPr lang="ru-RU" alt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качестве проблемных заданий могут выступать учебные задачи, вопросы,  практические задания, которые должны ставить обучаемых в проблемные ситуации;</a:t>
            </a:r>
          </a:p>
          <a:p>
            <a:pPr marL="0" lvl="0" indent="0" algn="just" eaLnBrk="1" hangingPunct="1">
              <a:buClrTx/>
              <a:buSzTx/>
              <a:buFont typeface="Wingdings" pitchFamily="2" charset="2"/>
              <a:buChar char="v"/>
            </a:pPr>
            <a:r>
              <a:rPr lang="ru-RU" alt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Если обучаемые не смогли разобраться с проблемной ситуацией, то преподаватель должен сформулировать возникшую проблемную ситуацию и тем самым как бы зафиксировать ее, указать причины невыполнения задания и приступить к объяснению материала, необходимого для его решения.</a:t>
            </a:r>
          </a:p>
          <a:p>
            <a:pPr eaLnBrk="1" hangingPunct="1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проблемного обучения:</a:t>
            </a:r>
            <a:endParaRPr lang="ru-RU" sz="9600" dirty="0">
              <a:solidFill>
                <a:schemeClr val="tx1"/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/>
          <a:lstStyle/>
          <a:p>
            <a:pPr lvl="0" eaLnBrk="1" hangingPunct="1">
              <a:buClr>
                <a:srgbClr val="31B6FD"/>
              </a:buClr>
              <a:buSzPct val="100000"/>
              <a:buFont typeface="Wingdings" pitchFamily="2" charset="2"/>
              <a:buChar char="v"/>
            </a:pPr>
            <a:r>
              <a:rPr lang="ru-RU" alt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Монологический</a:t>
            </a:r>
          </a:p>
          <a:p>
            <a:pPr lvl="0" eaLnBrk="1" hangingPunct="1">
              <a:buClr>
                <a:srgbClr val="31B6FD"/>
              </a:buClr>
              <a:buSzPct val="100000"/>
              <a:buFont typeface="Wingdings" pitchFamily="2" charset="2"/>
              <a:buChar char="v"/>
            </a:pPr>
            <a:r>
              <a:rPr lang="ru-RU" alt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Рассуждающий</a:t>
            </a:r>
          </a:p>
          <a:p>
            <a:pPr lvl="0" eaLnBrk="1" hangingPunct="1">
              <a:buClr>
                <a:srgbClr val="31B6FD"/>
              </a:buClr>
              <a:buSzPct val="100000"/>
              <a:buFont typeface="Wingdings" pitchFamily="2" charset="2"/>
              <a:buChar char="v"/>
            </a:pPr>
            <a:r>
              <a:rPr lang="ru-RU" alt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Диалогический</a:t>
            </a:r>
          </a:p>
          <a:p>
            <a:pPr lvl="0" eaLnBrk="1" hangingPunct="1">
              <a:buClr>
                <a:srgbClr val="31B6FD"/>
              </a:buClr>
              <a:buSzPct val="100000"/>
              <a:buFont typeface="Wingdings" pitchFamily="2" charset="2"/>
              <a:buChar char="v"/>
            </a:pPr>
            <a:r>
              <a:rPr lang="ru-RU" alt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Эвристический</a:t>
            </a:r>
          </a:p>
          <a:p>
            <a:pPr lvl="0" eaLnBrk="1" hangingPunct="1">
              <a:buClr>
                <a:srgbClr val="31B6FD"/>
              </a:buClr>
              <a:buSzPct val="100000"/>
              <a:buFont typeface="Wingdings" pitchFamily="2" charset="2"/>
              <a:buChar char="v"/>
            </a:pPr>
            <a:r>
              <a:rPr lang="ru-RU" alt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Исследовательский</a:t>
            </a:r>
          </a:p>
          <a:p>
            <a:pPr lvl="0" eaLnBrk="1" hangingPunct="1">
              <a:buClr>
                <a:srgbClr val="31B6FD"/>
              </a:buClr>
              <a:buSzPct val="100000"/>
              <a:buFont typeface="Wingdings" pitchFamily="2" charset="2"/>
              <a:buChar char="v"/>
            </a:pPr>
            <a:r>
              <a:rPr lang="ru-RU" alt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Программированный</a:t>
            </a:r>
          </a:p>
          <a:p>
            <a:pPr marL="0" indent="0" eaLnBrk="1" hangingPunct="1">
              <a:buNone/>
            </a:pPr>
            <a:endParaRPr lang="ru-RU" dirty="0"/>
          </a:p>
        </p:txBody>
      </p:sp>
      <p:pic>
        <p:nvPicPr>
          <p:cNvPr id="1026" name="Picture 2" descr="https://avatars.mds.yandex.net/get-zen_doc/1577695/pub_5d825f294e057700aee12eee_5d82655e2fda8600adc89cbc/scale_1200">
            <a:extLst>
              <a:ext uri="{FF2B5EF4-FFF2-40B4-BE49-F238E27FC236}">
                <a16:creationId xmlns:a16="http://schemas.microsoft.com/office/drawing/2014/main" id="{BBB4F8C1-D95A-4847-BA7A-92618EA65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09800"/>
            <a:ext cx="4419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FDA361-BA0D-4E2D-A7D4-C7A47D973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DE2D7F-C919-4ACA-AE62-4B4A747E3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s://ds04.infourok.ru/uploads/ex/00b3/0007191a-ff9c6336/img34.jpg">
            <a:extLst>
              <a:ext uri="{FF2B5EF4-FFF2-40B4-BE49-F238E27FC236}">
                <a16:creationId xmlns:a16="http://schemas.microsoft.com/office/drawing/2014/main" id="{E1BADA60-8357-49D4-8FF0-2AF3AECD5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79299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842</TotalTime>
  <Words>808</Words>
  <Application>Microsoft Office PowerPoint</Application>
  <PresentationFormat>Экран (4:3)</PresentationFormat>
  <Paragraphs>67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Monotype Corsiva</vt:lpstr>
      <vt:lpstr>Symbol</vt:lpstr>
      <vt:lpstr>Times New Roman</vt:lpstr>
      <vt:lpstr>Trebuchet MS</vt:lpstr>
      <vt:lpstr>Wingdings</vt:lpstr>
      <vt:lpstr>Wingdings 3</vt:lpstr>
      <vt:lpstr>Аспект</vt:lpstr>
      <vt:lpstr>Методическая лаборатория «Встречи со «звездами»  Тема: «использование технологии проблемного обучения на уроках в начальной школе»</vt:lpstr>
      <vt:lpstr>Технология проблемного обучения</vt:lpstr>
      <vt:lpstr>Целью проблемного обучения</vt:lpstr>
      <vt:lpstr>    </vt:lpstr>
      <vt:lpstr>Сущность понятия  «проблемная ситуация»</vt:lpstr>
      <vt:lpstr>В качестве проблемной ситуации на уроке могут быть:</vt:lpstr>
      <vt:lpstr>Правила создания проблемных ситуаций </vt:lpstr>
      <vt:lpstr>Методы проблемного обучения:</vt:lpstr>
      <vt:lpstr>Презентация PowerPoint</vt:lpstr>
      <vt:lpstr>Пример проблемной ситуации на уроке русского языка по теме: «Непроизносимые согласные в корне слова» </vt:lpstr>
      <vt:lpstr>  Урок математики по теме: «Уравнения». </vt:lpstr>
      <vt:lpstr>Урок окружающего мира по теме:                                             «Где живут белые медведи?»</vt:lpstr>
      <vt:lpstr>Презентация PowerPoint</vt:lpstr>
      <vt:lpstr>Презентация PowerPoint</vt:lpstr>
      <vt:lpstr>Информационные ресурсы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Людмила</dc:creator>
  <cp:lastModifiedBy>Пользователь</cp:lastModifiedBy>
  <cp:revision>73</cp:revision>
  <cp:lastPrinted>1601-01-01T00:00:00Z</cp:lastPrinted>
  <dcterms:created xsi:type="dcterms:W3CDTF">1601-01-01T00:00:00Z</dcterms:created>
  <dcterms:modified xsi:type="dcterms:W3CDTF">2021-10-26T06:37:21Z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