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56" r:id="rId2"/>
    <p:sldId id="257" r:id="rId3"/>
    <p:sldId id="258" r:id="rId4"/>
    <p:sldId id="260" r:id="rId5"/>
    <p:sldId id="298" r:id="rId6"/>
    <p:sldId id="269" r:id="rId7"/>
    <p:sldId id="261" r:id="rId8"/>
    <p:sldId id="270" r:id="rId9"/>
    <p:sldId id="284" r:id="rId10"/>
    <p:sldId id="299" r:id="rId11"/>
    <p:sldId id="271" r:id="rId12"/>
    <p:sldId id="262" r:id="rId13"/>
    <p:sldId id="272" r:id="rId14"/>
    <p:sldId id="292" r:id="rId15"/>
    <p:sldId id="300" r:id="rId16"/>
    <p:sldId id="273" r:id="rId17"/>
    <p:sldId id="263" r:id="rId18"/>
    <p:sldId id="274" r:id="rId19"/>
    <p:sldId id="293" r:id="rId20"/>
    <p:sldId id="301" r:id="rId21"/>
    <p:sldId id="275" r:id="rId22"/>
    <p:sldId id="264" r:id="rId23"/>
    <p:sldId id="276" r:id="rId24"/>
    <p:sldId id="294" r:id="rId25"/>
    <p:sldId id="302" r:id="rId26"/>
    <p:sldId id="277" r:id="rId27"/>
    <p:sldId id="265" r:id="rId28"/>
    <p:sldId id="278" r:id="rId29"/>
    <p:sldId id="295" r:id="rId30"/>
    <p:sldId id="303" r:id="rId31"/>
    <p:sldId id="279" r:id="rId32"/>
    <p:sldId id="280" r:id="rId33"/>
    <p:sldId id="281" r:id="rId34"/>
    <p:sldId id="296" r:id="rId35"/>
    <p:sldId id="304" r:id="rId36"/>
    <p:sldId id="282" r:id="rId37"/>
    <p:sldId id="266" r:id="rId38"/>
    <p:sldId id="283" r:id="rId39"/>
    <p:sldId id="297" r:id="rId40"/>
    <p:sldId id="307" r:id="rId41"/>
    <p:sldId id="267" r:id="rId42"/>
    <p:sldId id="309" r:id="rId43"/>
    <p:sldId id="310" r:id="rId44"/>
    <p:sldId id="291" r:id="rId45"/>
    <p:sldId id="312" r:id="rId46"/>
    <p:sldId id="311" r:id="rId4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60"/>
  </p:normalViewPr>
  <p:slideViewPr>
    <p:cSldViewPr snapToGrid="0">
      <p:cViewPr>
        <p:scale>
          <a:sx n="88" d="100"/>
          <a:sy n="88" d="100"/>
        </p:scale>
        <p:origin x="-1446" y="-5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AF42-8ABC-421E-81CC-97CB55A79127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F159-ED58-4C61-AFD4-957C8E3CA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827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AF42-8ABC-421E-81CC-97CB55A79127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F159-ED58-4C61-AFD4-957C8E3CA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11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AF42-8ABC-421E-81CC-97CB55A79127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F159-ED58-4C61-AFD4-957C8E3CA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398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AF42-8ABC-421E-81CC-97CB55A79127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F159-ED58-4C61-AFD4-957C8E3CA155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3219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AF42-8ABC-421E-81CC-97CB55A79127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F159-ED58-4C61-AFD4-957C8E3CA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471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AF42-8ABC-421E-81CC-97CB55A79127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F159-ED58-4C61-AFD4-957C8E3CA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3615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AF42-8ABC-421E-81CC-97CB55A79127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F159-ED58-4C61-AFD4-957C8E3CA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967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AF42-8ABC-421E-81CC-97CB55A79127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F159-ED58-4C61-AFD4-957C8E3CA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153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AF42-8ABC-421E-81CC-97CB55A79127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F159-ED58-4C61-AFD4-957C8E3CA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699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AF42-8ABC-421E-81CC-97CB55A79127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F159-ED58-4C61-AFD4-957C8E3CA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608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AF42-8ABC-421E-81CC-97CB55A79127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F159-ED58-4C61-AFD4-957C8E3CA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787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AF42-8ABC-421E-81CC-97CB55A79127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F159-ED58-4C61-AFD4-957C8E3CA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59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AF42-8ABC-421E-81CC-97CB55A79127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F159-ED58-4C61-AFD4-957C8E3CA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462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AF42-8ABC-421E-81CC-97CB55A79127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F159-ED58-4C61-AFD4-957C8E3CA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566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AF42-8ABC-421E-81CC-97CB55A79127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F159-ED58-4C61-AFD4-957C8E3CA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37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AF42-8ABC-421E-81CC-97CB55A79127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F159-ED58-4C61-AFD4-957C8E3CA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493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AF42-8ABC-421E-81CC-97CB55A79127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F159-ED58-4C61-AFD4-957C8E3CA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749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A21AF42-8ABC-421E-81CC-97CB55A79127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6F159-ED58-4C61-AFD4-957C8E3CA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0954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70360" y="1745671"/>
            <a:ext cx="6567055" cy="195105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Сметанина</a:t>
            </a:r>
            <a:b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Татьяна Сергеевна</a:t>
            </a:r>
            <a:endParaRPr lang="ru-RU" sz="4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98473" y="3612462"/>
            <a:ext cx="5796540" cy="510383"/>
          </a:xfrm>
        </p:spPr>
        <p:txBody>
          <a:bodyPr/>
          <a:lstStyle/>
          <a:p>
            <a:pPr algn="ctr"/>
            <a:r>
              <a:rPr lang="ru-RU" dirty="0" smtClean="0"/>
              <a:t>Учитель английского языка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70714"/>
            <a:ext cx="11111345" cy="8960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Муниципальное автономное общеобразовательное учреждение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«Средняя общеобразовательная школа №62  </a:t>
            </a:r>
            <a:r>
              <a:rPr lang="ru-RU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г.Челябинска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s://sun9-4.userapi.com/impf/c837536/v837536247/59d6d/TOofFfNJ7AI.jpg?size=719x1080&amp;quality=96&amp;sign=b19c0ca5965b90e886cc83a7ae45141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29"/>
          <a:stretch/>
        </p:blipFill>
        <p:spPr bwMode="auto">
          <a:xfrm>
            <a:off x="406180" y="1223673"/>
            <a:ext cx="3703078" cy="52325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6" name="Овал 15"/>
          <p:cNvSpPr/>
          <p:nvPr/>
        </p:nvSpPr>
        <p:spPr>
          <a:xfrm>
            <a:off x="9864438" y="170714"/>
            <a:ext cx="1899172" cy="185205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5098472" y="4006198"/>
            <a:ext cx="7093527" cy="635075"/>
          </a:xfrm>
          <a:prstGeom prst="rect">
            <a:avLst/>
          </a:prstGeom>
          <a:solidFill>
            <a:srgbClr val="C0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Победитель конкурса профессионального мастерства Учитель года -2020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9" name="Picture 5" descr="Муниципальное бюджетное общеобразовательное учреждение «Средняя  общеобразовательная школа с углублённым изучением отдельных предметов № 10»  | Учитель года 20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606" l="20521" r="807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235" y="238377"/>
            <a:ext cx="4273478" cy="220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91175" y="4961084"/>
            <a:ext cx="1801088" cy="175310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60171" y="5014124"/>
            <a:ext cx="2002972" cy="1642265"/>
            <a:chOff x="32461" y="5014124"/>
            <a:chExt cx="2002972" cy="1642265"/>
          </a:xfrm>
        </p:grpSpPr>
        <p:pic>
          <p:nvPicPr>
            <p:cNvPr id="14" name="Picture 2" descr="C:\Users\Пользователь\Pictures\эмбл ЧФ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56" b="98056" l="15192" r="8509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1" r="7343"/>
            <a:stretch/>
          </p:blipFill>
          <p:spPr bwMode="auto">
            <a:xfrm>
              <a:off x="32461" y="5014124"/>
              <a:ext cx="2002972" cy="1642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Овал 16"/>
            <p:cNvSpPr/>
            <p:nvPr/>
          </p:nvSpPr>
          <p:spPr>
            <a:xfrm>
              <a:off x="204788" y="5048250"/>
              <a:ext cx="1614486" cy="1552575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14715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10169231" y="1163779"/>
            <a:ext cx="1274619" cy="1385455"/>
            <a:chOff x="10307781" y="1343894"/>
            <a:chExt cx="1274619" cy="1385455"/>
          </a:xfrm>
        </p:grpSpPr>
        <p:sp>
          <p:nvSpPr>
            <p:cNvPr id="3" name="10-конечная звезда 2"/>
            <p:cNvSpPr/>
            <p:nvPr/>
          </p:nvSpPr>
          <p:spPr>
            <a:xfrm>
              <a:off x="10307781" y="1343894"/>
              <a:ext cx="1274619" cy="1385455"/>
            </a:xfrm>
            <a:prstGeom prst="star10">
              <a:avLst>
                <a:gd name="adj" fmla="val 38533"/>
                <a:gd name="hf" fmla="val 10514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407922" y="1574956"/>
              <a:ext cx="107433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6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№</a:t>
              </a:r>
              <a:r>
                <a:rPr lang="ru-RU" sz="54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2</a:t>
              </a:r>
              <a:endParaRPr lang="ru-RU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8" name="Скругленный прямоугольник 7"/>
          <p:cNvSpPr/>
          <p:nvPr/>
        </p:nvSpPr>
        <p:spPr>
          <a:xfrm>
            <a:off x="2466110" y="1477971"/>
            <a:ext cx="6959356" cy="33711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cap="all" dirty="0" smtClean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Times New Roman" panose="02020603050405020304" pitchFamily="18" charset="0"/>
              </a:rPr>
              <a:t>На Карте мира</a:t>
            </a:r>
            <a:endParaRPr lang="ru-RU" sz="9600" b="1" cap="all" dirty="0">
              <a:ln w="0">
                <a:solidFill>
                  <a:schemeClr val="tx1"/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384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0365" y="2563084"/>
            <a:ext cx="7121236" cy="3740733"/>
          </a:xfrm>
        </p:spPr>
        <p:txBody>
          <a:bodyPr/>
          <a:lstStyle/>
          <a:p>
            <a:r>
              <a:rPr lang="ru-RU" sz="2800" dirty="0" smtClean="0"/>
              <a:t>Государство в Центральной Европе. Страна Известна своими архитектурными сооружениями в готическом стиле. Туристам полюбились популярные сосиски и квашенная капуста. Бах, Штраус, Моцарт – известные композиторы, они родом из этого государства </a:t>
            </a:r>
            <a:endParaRPr lang="ru-RU" sz="2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2" t="4301" r="5312" b="23311"/>
          <a:stretch/>
        </p:blipFill>
        <p:spPr>
          <a:xfrm>
            <a:off x="1953491" y="148470"/>
            <a:ext cx="7619999" cy="6377021"/>
          </a:xfrm>
        </p:spPr>
      </p:pic>
      <p:grpSp>
        <p:nvGrpSpPr>
          <p:cNvPr id="14" name="Группа 13"/>
          <p:cNvGrpSpPr/>
          <p:nvPr/>
        </p:nvGrpSpPr>
        <p:grpSpPr>
          <a:xfrm>
            <a:off x="10141516" y="1177629"/>
            <a:ext cx="1274619" cy="1385455"/>
            <a:chOff x="10307781" y="1343894"/>
            <a:chExt cx="1274619" cy="1385455"/>
          </a:xfrm>
        </p:grpSpPr>
        <p:sp>
          <p:nvSpPr>
            <p:cNvPr id="15" name="10-конечная звезда 14"/>
            <p:cNvSpPr/>
            <p:nvPr/>
          </p:nvSpPr>
          <p:spPr>
            <a:xfrm>
              <a:off x="10307781" y="1343894"/>
              <a:ext cx="1274619" cy="1385455"/>
            </a:xfrm>
            <a:prstGeom prst="star10">
              <a:avLst>
                <a:gd name="adj" fmla="val 38533"/>
                <a:gd name="hf" fmla="val 10514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10407922" y="1574956"/>
              <a:ext cx="107433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6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№</a:t>
              </a:r>
              <a:r>
                <a:rPr lang="ru-RU" sz="54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2</a:t>
              </a:r>
              <a:endParaRPr lang="ru-RU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671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4982" y="1117737"/>
            <a:ext cx="5250872" cy="4493354"/>
          </a:xfrm>
        </p:spPr>
        <p:txBody>
          <a:bodyPr/>
          <a:lstStyle/>
          <a:p>
            <a:r>
              <a:rPr lang="ru-RU" sz="2800" dirty="0" smtClean="0"/>
              <a:t>Это страна, в которой творил Александр Дюма и Оноре де Бальзак, страна любителей сыра и духов. Так же как и эта столица государства называется село </a:t>
            </a:r>
            <a:r>
              <a:rPr lang="ru-RU" sz="2800" dirty="0"/>
              <a:t>на Южном Урале в </a:t>
            </a:r>
            <a:r>
              <a:rPr lang="ru-RU" sz="2800" dirty="0" err="1" smtClean="0"/>
              <a:t>Нагайбакском</a:t>
            </a:r>
            <a:r>
              <a:rPr lang="ru-RU" sz="2800" dirty="0" smtClean="0"/>
              <a:t> районе.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5" t="4430" r="18308" b="21664"/>
          <a:stretch/>
        </p:blipFill>
        <p:spPr>
          <a:xfrm>
            <a:off x="2840182" y="138547"/>
            <a:ext cx="5749636" cy="6512704"/>
          </a:xfrm>
        </p:spPr>
      </p:pic>
    </p:spTree>
    <p:extLst>
      <p:ext uri="{BB962C8B-B14F-4D97-AF65-F5344CB8AC3E}">
        <p14:creationId xmlns:p14="http://schemas.microsoft.com/office/powerpoint/2010/main" val="188967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52594" y="658922"/>
            <a:ext cx="5971309" cy="5985164"/>
          </a:xfrm>
        </p:spPr>
        <p:txBody>
          <a:bodyPr/>
          <a:lstStyle/>
          <a:p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1105" y="573024"/>
            <a:ext cx="5852160" cy="6516623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/>
              <a:t>На территории этой страны можно встретить три уникальных явления - северное сияние, полярную ночь и полуночное солнце. Взрослые и дети знают, что в этом северном крае есть загадочная Лапландия. Одно из самых популярных развлечений в этой стране - езда на оленях или лайках. С помощью такого способа передвижения можно объехать всю страну. Во всем мире очень популярен их сухой аналог нашей русской бани.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163" y="2193798"/>
            <a:ext cx="5487543" cy="365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40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61" y="134064"/>
            <a:ext cx="9333693" cy="6597553"/>
          </a:xfrm>
        </p:spPr>
      </p:pic>
      <p:sp>
        <p:nvSpPr>
          <p:cNvPr id="5" name="TextBox 4"/>
          <p:cNvSpPr txBox="1"/>
          <p:nvPr/>
        </p:nvSpPr>
        <p:spPr>
          <a:xfrm>
            <a:off x="3631472" y="1886990"/>
            <a:ext cx="404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Вайнахтсман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0169231" y="1163779"/>
            <a:ext cx="1274619" cy="1385455"/>
            <a:chOff x="10307781" y="1343894"/>
            <a:chExt cx="1274619" cy="1385455"/>
          </a:xfrm>
        </p:grpSpPr>
        <p:sp>
          <p:nvSpPr>
            <p:cNvPr id="7" name="10-конечная звезда 6"/>
            <p:cNvSpPr/>
            <p:nvPr/>
          </p:nvSpPr>
          <p:spPr>
            <a:xfrm>
              <a:off x="10307781" y="1343894"/>
              <a:ext cx="1274619" cy="1385455"/>
            </a:xfrm>
            <a:prstGeom prst="star10">
              <a:avLst>
                <a:gd name="adj" fmla="val 38533"/>
                <a:gd name="hf" fmla="val 10514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0427160" y="1741216"/>
              <a:ext cx="1035861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Впиши </a:t>
              </a:r>
            </a:p>
            <a:p>
              <a:pPr algn="ctr"/>
              <a:r>
                <a:rPr lang="ru-RU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страну</a:t>
              </a:r>
              <a:endParaRPr lang="ru-RU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631472" y="3244735"/>
            <a:ext cx="404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Германия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2928936" y="4433887"/>
            <a:ext cx="138113" cy="128587"/>
          </a:xfrm>
          <a:custGeom>
            <a:avLst/>
            <a:gdLst>
              <a:gd name="connsiteX0" fmla="*/ 0 w 138113"/>
              <a:gd name="connsiteY0" fmla="*/ 0 h 128587"/>
              <a:gd name="connsiteX1" fmla="*/ 9525 w 138113"/>
              <a:gd name="connsiteY1" fmla="*/ 42862 h 128587"/>
              <a:gd name="connsiteX2" fmla="*/ 19050 w 138113"/>
              <a:gd name="connsiteY2" fmla="*/ 71437 h 128587"/>
              <a:gd name="connsiteX3" fmla="*/ 23813 w 138113"/>
              <a:gd name="connsiteY3" fmla="*/ 100012 h 128587"/>
              <a:gd name="connsiteX4" fmla="*/ 28575 w 138113"/>
              <a:gd name="connsiteY4" fmla="*/ 85725 h 128587"/>
              <a:gd name="connsiteX5" fmla="*/ 138113 w 138113"/>
              <a:gd name="connsiteY5" fmla="*/ 104775 h 128587"/>
              <a:gd name="connsiteX6" fmla="*/ 109538 w 138113"/>
              <a:gd name="connsiteY6" fmla="*/ 119062 h 128587"/>
              <a:gd name="connsiteX7" fmla="*/ 95250 w 138113"/>
              <a:gd name="connsiteY7" fmla="*/ 123825 h 128587"/>
              <a:gd name="connsiteX8" fmla="*/ 104775 w 138113"/>
              <a:gd name="connsiteY8" fmla="*/ 128587 h 128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8113" h="128587">
                <a:moveTo>
                  <a:pt x="0" y="0"/>
                </a:moveTo>
                <a:cubicBezTo>
                  <a:pt x="2717" y="13584"/>
                  <a:pt x="5492" y="29420"/>
                  <a:pt x="9525" y="42862"/>
                </a:cubicBezTo>
                <a:cubicBezTo>
                  <a:pt x="12410" y="52479"/>
                  <a:pt x="17399" y="61533"/>
                  <a:pt x="19050" y="71437"/>
                </a:cubicBezTo>
                <a:lnTo>
                  <a:pt x="23813" y="100012"/>
                </a:lnTo>
                <a:cubicBezTo>
                  <a:pt x="25400" y="95250"/>
                  <a:pt x="23561" y="85964"/>
                  <a:pt x="28575" y="85725"/>
                </a:cubicBezTo>
                <a:cubicBezTo>
                  <a:pt x="108658" y="81912"/>
                  <a:pt x="101018" y="80046"/>
                  <a:pt x="138113" y="104775"/>
                </a:cubicBezTo>
                <a:cubicBezTo>
                  <a:pt x="102206" y="116742"/>
                  <a:pt x="146460" y="100601"/>
                  <a:pt x="109538" y="119062"/>
                </a:cubicBezTo>
                <a:cubicBezTo>
                  <a:pt x="105048" y="121307"/>
                  <a:pt x="97495" y="119335"/>
                  <a:pt x="95250" y="123825"/>
                </a:cubicBezTo>
                <a:cubicBezTo>
                  <a:pt x="93662" y="127000"/>
                  <a:pt x="101600" y="127000"/>
                  <a:pt x="104775" y="128587"/>
                </a:cubicBezTo>
              </a:path>
            </a:pathLst>
          </a:custGeom>
          <a:ln w="19050">
            <a:solidFill>
              <a:srgbClr val="1C1C1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11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10169231" y="1163779"/>
            <a:ext cx="1274619" cy="1385455"/>
            <a:chOff x="10307781" y="1343894"/>
            <a:chExt cx="1274619" cy="1385455"/>
          </a:xfrm>
        </p:grpSpPr>
        <p:sp>
          <p:nvSpPr>
            <p:cNvPr id="3" name="10-конечная звезда 2"/>
            <p:cNvSpPr/>
            <p:nvPr/>
          </p:nvSpPr>
          <p:spPr>
            <a:xfrm>
              <a:off x="10307781" y="1343894"/>
              <a:ext cx="1274619" cy="1385455"/>
            </a:xfrm>
            <a:prstGeom prst="star10">
              <a:avLst>
                <a:gd name="adj" fmla="val 38533"/>
                <a:gd name="hf" fmla="val 10514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407922" y="1574956"/>
              <a:ext cx="107433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6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№</a:t>
              </a:r>
              <a:r>
                <a:rPr lang="ru-RU" sz="54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3</a:t>
              </a:r>
              <a:endParaRPr lang="ru-RU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8" name="Скругленный прямоугольник 7"/>
          <p:cNvSpPr/>
          <p:nvPr/>
        </p:nvSpPr>
        <p:spPr>
          <a:xfrm>
            <a:off x="1385455" y="1394841"/>
            <a:ext cx="8548253" cy="29625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cap="all" dirty="0" smtClean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Times New Roman" panose="02020603050405020304" pitchFamily="18" charset="0"/>
              </a:rPr>
              <a:t>Визитка</a:t>
            </a:r>
          </a:p>
          <a:p>
            <a:pPr algn="ctr"/>
            <a:r>
              <a:rPr lang="ru-RU" sz="7200" b="1" cap="all" dirty="0" smtClean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Times New Roman" panose="02020603050405020304" pitchFamily="18" charset="0"/>
              </a:rPr>
              <a:t>Мистера М</a:t>
            </a:r>
            <a:endParaRPr lang="ru-RU" sz="7200" b="1" cap="all" dirty="0">
              <a:ln w="0">
                <a:solidFill>
                  <a:schemeClr val="tx1"/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384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41509">
            <a:off x="4585830" y="2548513"/>
            <a:ext cx="5844758" cy="3346596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10169231" y="1163779"/>
            <a:ext cx="1274619" cy="1385455"/>
            <a:chOff x="10307781" y="1343894"/>
            <a:chExt cx="1274619" cy="1385455"/>
          </a:xfrm>
        </p:grpSpPr>
        <p:sp>
          <p:nvSpPr>
            <p:cNvPr id="7" name="10-конечная звезда 6"/>
            <p:cNvSpPr/>
            <p:nvPr/>
          </p:nvSpPr>
          <p:spPr>
            <a:xfrm>
              <a:off x="10307781" y="1343894"/>
              <a:ext cx="1274619" cy="1385455"/>
            </a:xfrm>
            <a:prstGeom prst="star10">
              <a:avLst>
                <a:gd name="adj" fmla="val 38533"/>
                <a:gd name="hf" fmla="val 10514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0407922" y="1574956"/>
              <a:ext cx="107433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6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№</a:t>
              </a:r>
              <a:r>
                <a:rPr lang="ru-RU" sz="54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3</a:t>
              </a:r>
              <a:endParaRPr lang="ru-RU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20941408">
            <a:off x="1131019" y="1193370"/>
            <a:ext cx="5409158" cy="318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1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590" y="1116287"/>
            <a:ext cx="5413587" cy="31804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2" y="3688365"/>
            <a:ext cx="5183179" cy="2961816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946">
            <a:off x="3283518" y="2205928"/>
            <a:ext cx="5652257" cy="3297381"/>
          </a:xfrm>
        </p:spPr>
      </p:pic>
    </p:spTree>
    <p:extLst>
      <p:ext uri="{BB962C8B-B14F-4D97-AF65-F5344CB8AC3E}">
        <p14:creationId xmlns:p14="http://schemas.microsoft.com/office/powerpoint/2010/main" val="311578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723" y="1125274"/>
            <a:ext cx="5183179" cy="29618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18" y="3690201"/>
            <a:ext cx="5042809" cy="296635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21071743">
            <a:off x="3140698" y="2252360"/>
            <a:ext cx="5413587" cy="318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7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61" y="134064"/>
            <a:ext cx="9333693" cy="6597553"/>
          </a:xfrm>
        </p:spPr>
      </p:pic>
      <p:sp>
        <p:nvSpPr>
          <p:cNvPr id="5" name="TextBox 4"/>
          <p:cNvSpPr txBox="1"/>
          <p:nvPr/>
        </p:nvSpPr>
        <p:spPr>
          <a:xfrm>
            <a:off x="3631472" y="1886990"/>
            <a:ext cx="404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Вайнахтсман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0169231" y="1163779"/>
            <a:ext cx="1274619" cy="1385455"/>
            <a:chOff x="10307781" y="1343894"/>
            <a:chExt cx="1274619" cy="1385455"/>
          </a:xfrm>
        </p:grpSpPr>
        <p:sp>
          <p:nvSpPr>
            <p:cNvPr id="7" name="10-конечная звезда 6"/>
            <p:cNvSpPr/>
            <p:nvPr/>
          </p:nvSpPr>
          <p:spPr>
            <a:xfrm>
              <a:off x="10307781" y="1343894"/>
              <a:ext cx="1274619" cy="1385455"/>
            </a:xfrm>
            <a:prstGeom prst="star10">
              <a:avLst>
                <a:gd name="adj" fmla="val 38533"/>
                <a:gd name="hf" fmla="val 10514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0427160" y="1741216"/>
              <a:ext cx="1035861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Впиши </a:t>
              </a:r>
            </a:p>
            <a:p>
              <a:pPr algn="ctr"/>
              <a:r>
                <a:rPr lang="ru-RU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Адрес</a:t>
              </a:r>
              <a:endParaRPr lang="ru-RU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631472" y="3244735"/>
            <a:ext cx="404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Германия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1472" y="3695537"/>
            <a:ext cx="2062268" cy="490702"/>
          </a:xfrm>
          <a:prstGeom prst="rect">
            <a:avLst/>
          </a:prstGeom>
        </p:spPr>
      </p:pic>
      <p:sp>
        <p:nvSpPr>
          <p:cNvPr id="11" name="Полилиния 10"/>
          <p:cNvSpPr/>
          <p:nvPr/>
        </p:nvSpPr>
        <p:spPr>
          <a:xfrm>
            <a:off x="2928936" y="4433887"/>
            <a:ext cx="138113" cy="128587"/>
          </a:xfrm>
          <a:custGeom>
            <a:avLst/>
            <a:gdLst>
              <a:gd name="connsiteX0" fmla="*/ 0 w 138113"/>
              <a:gd name="connsiteY0" fmla="*/ 0 h 128587"/>
              <a:gd name="connsiteX1" fmla="*/ 9525 w 138113"/>
              <a:gd name="connsiteY1" fmla="*/ 42862 h 128587"/>
              <a:gd name="connsiteX2" fmla="*/ 19050 w 138113"/>
              <a:gd name="connsiteY2" fmla="*/ 71437 h 128587"/>
              <a:gd name="connsiteX3" fmla="*/ 23813 w 138113"/>
              <a:gd name="connsiteY3" fmla="*/ 100012 h 128587"/>
              <a:gd name="connsiteX4" fmla="*/ 28575 w 138113"/>
              <a:gd name="connsiteY4" fmla="*/ 85725 h 128587"/>
              <a:gd name="connsiteX5" fmla="*/ 138113 w 138113"/>
              <a:gd name="connsiteY5" fmla="*/ 104775 h 128587"/>
              <a:gd name="connsiteX6" fmla="*/ 109538 w 138113"/>
              <a:gd name="connsiteY6" fmla="*/ 119062 h 128587"/>
              <a:gd name="connsiteX7" fmla="*/ 95250 w 138113"/>
              <a:gd name="connsiteY7" fmla="*/ 123825 h 128587"/>
              <a:gd name="connsiteX8" fmla="*/ 104775 w 138113"/>
              <a:gd name="connsiteY8" fmla="*/ 128587 h 128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8113" h="128587">
                <a:moveTo>
                  <a:pt x="0" y="0"/>
                </a:moveTo>
                <a:cubicBezTo>
                  <a:pt x="2717" y="13584"/>
                  <a:pt x="5492" y="29420"/>
                  <a:pt x="9525" y="42862"/>
                </a:cubicBezTo>
                <a:cubicBezTo>
                  <a:pt x="12410" y="52479"/>
                  <a:pt x="17399" y="61533"/>
                  <a:pt x="19050" y="71437"/>
                </a:cubicBezTo>
                <a:lnTo>
                  <a:pt x="23813" y="100012"/>
                </a:lnTo>
                <a:cubicBezTo>
                  <a:pt x="25400" y="95250"/>
                  <a:pt x="23561" y="85964"/>
                  <a:pt x="28575" y="85725"/>
                </a:cubicBezTo>
                <a:cubicBezTo>
                  <a:pt x="108658" y="81912"/>
                  <a:pt x="101018" y="80046"/>
                  <a:pt x="138113" y="104775"/>
                </a:cubicBezTo>
                <a:cubicBezTo>
                  <a:pt x="102206" y="116742"/>
                  <a:pt x="146460" y="100601"/>
                  <a:pt x="109538" y="119062"/>
                </a:cubicBezTo>
                <a:cubicBezTo>
                  <a:pt x="105048" y="121307"/>
                  <a:pt x="97495" y="119335"/>
                  <a:pt x="95250" y="123825"/>
                </a:cubicBezTo>
                <a:cubicBezTo>
                  <a:pt x="93662" y="127000"/>
                  <a:pt x="101600" y="127000"/>
                  <a:pt x="104775" y="128587"/>
                </a:cubicBezTo>
              </a:path>
            </a:pathLst>
          </a:custGeom>
          <a:ln w="19050">
            <a:solidFill>
              <a:srgbClr val="1C1C1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63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Новогоднее письмо Деду Морозу Почта Деда Мороза: конверт из бумаги  плотностью 80 гр/м2 и бланк письма — купить в Алматы, Нур-Султане (Астана),  Казахстане | Meloman.kz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722" y="140168"/>
            <a:ext cx="8908472" cy="638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80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10169231" y="1163779"/>
            <a:ext cx="1274619" cy="1385455"/>
            <a:chOff x="10307781" y="1343894"/>
            <a:chExt cx="1274619" cy="1385455"/>
          </a:xfrm>
        </p:grpSpPr>
        <p:sp>
          <p:nvSpPr>
            <p:cNvPr id="3" name="10-конечная звезда 2"/>
            <p:cNvSpPr/>
            <p:nvPr/>
          </p:nvSpPr>
          <p:spPr>
            <a:xfrm>
              <a:off x="10307781" y="1343894"/>
              <a:ext cx="1274619" cy="1385455"/>
            </a:xfrm>
            <a:prstGeom prst="star10">
              <a:avLst>
                <a:gd name="adj" fmla="val 38533"/>
                <a:gd name="hf" fmla="val 10514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407923" y="1574956"/>
              <a:ext cx="107433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6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№</a:t>
              </a:r>
              <a:r>
                <a:rPr lang="ru-RU" sz="54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4</a:t>
              </a:r>
              <a:endParaRPr lang="ru-RU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8" name="Скругленный прямоугольник 7"/>
          <p:cNvSpPr/>
          <p:nvPr/>
        </p:nvSpPr>
        <p:spPr>
          <a:xfrm>
            <a:off x="1510146" y="1699641"/>
            <a:ext cx="8548253" cy="29625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cap="all" dirty="0" smtClean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Times New Roman" panose="02020603050405020304" pitchFamily="18" charset="0"/>
              </a:rPr>
              <a:t>Внешность</a:t>
            </a:r>
          </a:p>
          <a:p>
            <a:pPr algn="ctr"/>
            <a:r>
              <a:rPr lang="ru-RU" sz="7200" b="1" cap="all" dirty="0" smtClean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Times New Roman" panose="02020603050405020304" pitchFamily="18" charset="0"/>
              </a:rPr>
              <a:t>Мистера М</a:t>
            </a:r>
            <a:endParaRPr lang="ru-RU" sz="7200" b="1" cap="all" dirty="0">
              <a:ln w="0">
                <a:solidFill>
                  <a:schemeClr val="tx1"/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796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007" y="2052638"/>
            <a:ext cx="4195762" cy="419576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818" y="0"/>
            <a:ext cx="6912428" cy="6912428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0169231" y="1163779"/>
            <a:ext cx="1274619" cy="1385455"/>
            <a:chOff x="10307781" y="1343894"/>
            <a:chExt cx="1274619" cy="1385455"/>
          </a:xfrm>
        </p:grpSpPr>
        <p:sp>
          <p:nvSpPr>
            <p:cNvPr id="6" name="10-конечная звезда 5"/>
            <p:cNvSpPr/>
            <p:nvPr/>
          </p:nvSpPr>
          <p:spPr>
            <a:xfrm>
              <a:off x="10307781" y="1343894"/>
              <a:ext cx="1274619" cy="1385455"/>
            </a:xfrm>
            <a:prstGeom prst="star10">
              <a:avLst>
                <a:gd name="adj" fmla="val 38533"/>
                <a:gd name="hf" fmla="val 10514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0407922" y="1574956"/>
              <a:ext cx="107433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6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№</a:t>
              </a:r>
              <a:r>
                <a:rPr lang="ru-RU" sz="54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4</a:t>
              </a:r>
              <a:endParaRPr lang="ru-RU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060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11" y="0"/>
            <a:ext cx="6919027" cy="6919027"/>
          </a:xfrm>
        </p:spPr>
      </p:pic>
    </p:spTree>
    <p:extLst>
      <p:ext uri="{BB962C8B-B14F-4D97-AF65-F5344CB8AC3E}">
        <p14:creationId xmlns:p14="http://schemas.microsoft.com/office/powerpoint/2010/main" val="298296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-39188"/>
            <a:ext cx="6897188" cy="6897188"/>
          </a:xfrm>
        </p:spPr>
      </p:pic>
    </p:spTree>
    <p:extLst>
      <p:ext uri="{BB962C8B-B14F-4D97-AF65-F5344CB8AC3E}">
        <p14:creationId xmlns:p14="http://schemas.microsoft.com/office/powerpoint/2010/main" val="17765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61" y="134064"/>
            <a:ext cx="9333693" cy="6597553"/>
          </a:xfrm>
        </p:spPr>
      </p:pic>
      <p:sp>
        <p:nvSpPr>
          <p:cNvPr id="5" name="TextBox 4"/>
          <p:cNvSpPr txBox="1"/>
          <p:nvPr/>
        </p:nvSpPr>
        <p:spPr>
          <a:xfrm>
            <a:off x="3631472" y="1886990"/>
            <a:ext cx="404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Вайнахтсман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0169231" y="1163779"/>
            <a:ext cx="1274619" cy="1385455"/>
            <a:chOff x="10307781" y="1343894"/>
            <a:chExt cx="1274619" cy="1385455"/>
          </a:xfrm>
        </p:grpSpPr>
        <p:sp>
          <p:nvSpPr>
            <p:cNvPr id="7" name="10-конечная звезда 6"/>
            <p:cNvSpPr/>
            <p:nvPr/>
          </p:nvSpPr>
          <p:spPr>
            <a:xfrm>
              <a:off x="10307781" y="1343894"/>
              <a:ext cx="1274619" cy="1385455"/>
            </a:xfrm>
            <a:prstGeom prst="star10">
              <a:avLst>
                <a:gd name="adj" fmla="val 38533"/>
                <a:gd name="hf" fmla="val 10514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0433571" y="1741216"/>
              <a:ext cx="1023037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Найди</a:t>
              </a:r>
            </a:p>
            <a:p>
              <a:pPr algn="ctr"/>
              <a:r>
                <a:rPr lang="ru-RU" b="0" cap="none" spc="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Аватар</a:t>
              </a:r>
              <a:endParaRPr lang="ru-RU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631472" y="3244735"/>
            <a:ext cx="404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Германия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312" y="3695537"/>
            <a:ext cx="2062268" cy="4907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11878" t="-2833" r="17758" b="-3769"/>
          <a:stretch/>
        </p:blipFill>
        <p:spPr>
          <a:xfrm>
            <a:off x="193959" y="1564394"/>
            <a:ext cx="2347059" cy="24254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олилиния 12"/>
          <p:cNvSpPr/>
          <p:nvPr/>
        </p:nvSpPr>
        <p:spPr>
          <a:xfrm>
            <a:off x="2928936" y="4433887"/>
            <a:ext cx="138113" cy="128587"/>
          </a:xfrm>
          <a:custGeom>
            <a:avLst/>
            <a:gdLst>
              <a:gd name="connsiteX0" fmla="*/ 0 w 138113"/>
              <a:gd name="connsiteY0" fmla="*/ 0 h 128587"/>
              <a:gd name="connsiteX1" fmla="*/ 9525 w 138113"/>
              <a:gd name="connsiteY1" fmla="*/ 42862 h 128587"/>
              <a:gd name="connsiteX2" fmla="*/ 19050 w 138113"/>
              <a:gd name="connsiteY2" fmla="*/ 71437 h 128587"/>
              <a:gd name="connsiteX3" fmla="*/ 23813 w 138113"/>
              <a:gd name="connsiteY3" fmla="*/ 100012 h 128587"/>
              <a:gd name="connsiteX4" fmla="*/ 28575 w 138113"/>
              <a:gd name="connsiteY4" fmla="*/ 85725 h 128587"/>
              <a:gd name="connsiteX5" fmla="*/ 138113 w 138113"/>
              <a:gd name="connsiteY5" fmla="*/ 104775 h 128587"/>
              <a:gd name="connsiteX6" fmla="*/ 109538 w 138113"/>
              <a:gd name="connsiteY6" fmla="*/ 119062 h 128587"/>
              <a:gd name="connsiteX7" fmla="*/ 95250 w 138113"/>
              <a:gd name="connsiteY7" fmla="*/ 123825 h 128587"/>
              <a:gd name="connsiteX8" fmla="*/ 104775 w 138113"/>
              <a:gd name="connsiteY8" fmla="*/ 128587 h 128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8113" h="128587">
                <a:moveTo>
                  <a:pt x="0" y="0"/>
                </a:moveTo>
                <a:cubicBezTo>
                  <a:pt x="2717" y="13584"/>
                  <a:pt x="5492" y="29420"/>
                  <a:pt x="9525" y="42862"/>
                </a:cubicBezTo>
                <a:cubicBezTo>
                  <a:pt x="12410" y="52479"/>
                  <a:pt x="17399" y="61533"/>
                  <a:pt x="19050" y="71437"/>
                </a:cubicBezTo>
                <a:lnTo>
                  <a:pt x="23813" y="100012"/>
                </a:lnTo>
                <a:cubicBezTo>
                  <a:pt x="25400" y="95250"/>
                  <a:pt x="23561" y="85964"/>
                  <a:pt x="28575" y="85725"/>
                </a:cubicBezTo>
                <a:cubicBezTo>
                  <a:pt x="108658" y="81912"/>
                  <a:pt x="101018" y="80046"/>
                  <a:pt x="138113" y="104775"/>
                </a:cubicBezTo>
                <a:cubicBezTo>
                  <a:pt x="102206" y="116742"/>
                  <a:pt x="146460" y="100601"/>
                  <a:pt x="109538" y="119062"/>
                </a:cubicBezTo>
                <a:cubicBezTo>
                  <a:pt x="105048" y="121307"/>
                  <a:pt x="97495" y="119335"/>
                  <a:pt x="95250" y="123825"/>
                </a:cubicBezTo>
                <a:cubicBezTo>
                  <a:pt x="93662" y="127000"/>
                  <a:pt x="101600" y="127000"/>
                  <a:pt x="104775" y="128587"/>
                </a:cubicBezTo>
              </a:path>
            </a:pathLst>
          </a:custGeom>
          <a:ln w="19050">
            <a:solidFill>
              <a:srgbClr val="1C1C1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05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10169231" y="1163779"/>
            <a:ext cx="1274619" cy="1385455"/>
            <a:chOff x="10307781" y="1343894"/>
            <a:chExt cx="1274619" cy="1385455"/>
          </a:xfrm>
        </p:grpSpPr>
        <p:sp>
          <p:nvSpPr>
            <p:cNvPr id="3" name="10-конечная звезда 2"/>
            <p:cNvSpPr/>
            <p:nvPr/>
          </p:nvSpPr>
          <p:spPr>
            <a:xfrm>
              <a:off x="10307781" y="1343894"/>
              <a:ext cx="1274619" cy="1385455"/>
            </a:xfrm>
            <a:prstGeom prst="star10">
              <a:avLst>
                <a:gd name="adj" fmla="val 38533"/>
                <a:gd name="hf" fmla="val 10514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407922" y="1574956"/>
              <a:ext cx="107433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6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№</a:t>
              </a:r>
              <a:r>
                <a:rPr lang="ru-RU" sz="54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5</a:t>
              </a:r>
              <a:endParaRPr lang="ru-RU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8" name="Скругленный прямоугольник 7"/>
          <p:cNvSpPr/>
          <p:nvPr/>
        </p:nvSpPr>
        <p:spPr>
          <a:xfrm>
            <a:off x="1385455" y="1394841"/>
            <a:ext cx="8548253" cy="29625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cap="all" dirty="0" smtClean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Times New Roman" panose="02020603050405020304" pitchFamily="18" charset="0"/>
              </a:rPr>
              <a:t>транспорт</a:t>
            </a:r>
          </a:p>
          <a:p>
            <a:pPr algn="ctr"/>
            <a:r>
              <a:rPr lang="ru-RU" sz="7200" b="1" cap="all" dirty="0" smtClean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Times New Roman" panose="02020603050405020304" pitchFamily="18" charset="0"/>
              </a:rPr>
              <a:t>Мистера М</a:t>
            </a:r>
          </a:p>
        </p:txBody>
      </p:sp>
    </p:spTree>
    <p:extLst>
      <p:ext uri="{BB962C8B-B14F-4D97-AF65-F5344CB8AC3E}">
        <p14:creationId xmlns:p14="http://schemas.microsoft.com/office/powerpoint/2010/main" val="175796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6" b="12475"/>
          <a:stretch/>
        </p:blipFill>
        <p:spPr>
          <a:xfrm>
            <a:off x="3403642" y="290945"/>
            <a:ext cx="5644863" cy="6234546"/>
          </a:xfrm>
        </p:spPr>
      </p:pic>
      <p:grpSp>
        <p:nvGrpSpPr>
          <p:cNvPr id="5" name="Группа 4"/>
          <p:cNvGrpSpPr/>
          <p:nvPr/>
        </p:nvGrpSpPr>
        <p:grpSpPr>
          <a:xfrm>
            <a:off x="10169231" y="1163779"/>
            <a:ext cx="1274619" cy="1385455"/>
            <a:chOff x="10307781" y="1343894"/>
            <a:chExt cx="1274619" cy="1385455"/>
          </a:xfrm>
        </p:grpSpPr>
        <p:sp>
          <p:nvSpPr>
            <p:cNvPr id="6" name="10-конечная звезда 5"/>
            <p:cNvSpPr/>
            <p:nvPr/>
          </p:nvSpPr>
          <p:spPr>
            <a:xfrm>
              <a:off x="10307781" y="1343894"/>
              <a:ext cx="1274619" cy="1385455"/>
            </a:xfrm>
            <a:prstGeom prst="star10">
              <a:avLst>
                <a:gd name="adj" fmla="val 38533"/>
                <a:gd name="hf" fmla="val 10514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0407922" y="1574956"/>
              <a:ext cx="107433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6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№</a:t>
              </a:r>
              <a:r>
                <a:rPr lang="ru-RU" sz="54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5</a:t>
              </a:r>
              <a:endParaRPr lang="ru-RU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114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69" b="7508"/>
          <a:stretch/>
        </p:blipFill>
        <p:spPr>
          <a:xfrm>
            <a:off x="433172" y="1232797"/>
            <a:ext cx="11357045" cy="5512997"/>
          </a:xfrm>
        </p:spPr>
      </p:pic>
      <p:sp>
        <p:nvSpPr>
          <p:cNvPr id="8" name="Прямоугольник 7"/>
          <p:cNvSpPr/>
          <p:nvPr/>
        </p:nvSpPr>
        <p:spPr>
          <a:xfrm>
            <a:off x="2632372" y="4654316"/>
            <a:ext cx="72341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распространённый тип повозки без колёс, </a:t>
            </a:r>
            <a:endParaRPr lang="ru-RU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обычно имеются полозья.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928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8650" b="7299"/>
          <a:stretch/>
        </p:blipFill>
        <p:spPr>
          <a:xfrm>
            <a:off x="353971" y="1239661"/>
            <a:ext cx="11463961" cy="550499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05342" y="4768962"/>
            <a:ext cx="89638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непарнокопытное </a:t>
            </a: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животное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из </a:t>
            </a: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рода лошадей, </a:t>
            </a:r>
            <a:endParaRPr lang="ru-RU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r"/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 </a:t>
            </a: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крупной мордой и длинными ушами.</a:t>
            </a:r>
          </a:p>
        </p:txBody>
      </p:sp>
    </p:spTree>
    <p:extLst>
      <p:ext uri="{BB962C8B-B14F-4D97-AF65-F5344CB8AC3E}">
        <p14:creationId xmlns:p14="http://schemas.microsoft.com/office/powerpoint/2010/main" val="202962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61" y="134064"/>
            <a:ext cx="9333693" cy="6597553"/>
          </a:xfrm>
        </p:spPr>
      </p:pic>
      <p:sp>
        <p:nvSpPr>
          <p:cNvPr id="5" name="TextBox 4"/>
          <p:cNvSpPr txBox="1"/>
          <p:nvPr/>
        </p:nvSpPr>
        <p:spPr>
          <a:xfrm>
            <a:off x="3631472" y="1886990"/>
            <a:ext cx="404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Вайнахтсман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0097853" y="1163779"/>
            <a:ext cx="1417376" cy="1385455"/>
            <a:chOff x="10236403" y="1343894"/>
            <a:chExt cx="1417376" cy="1385455"/>
          </a:xfrm>
        </p:grpSpPr>
        <p:sp>
          <p:nvSpPr>
            <p:cNvPr id="7" name="10-конечная звезда 6"/>
            <p:cNvSpPr/>
            <p:nvPr/>
          </p:nvSpPr>
          <p:spPr>
            <a:xfrm>
              <a:off x="10307781" y="1343894"/>
              <a:ext cx="1274619" cy="1385455"/>
            </a:xfrm>
            <a:prstGeom prst="star10">
              <a:avLst>
                <a:gd name="adj" fmla="val 38533"/>
                <a:gd name="hf" fmla="val 10514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0236403" y="1741216"/>
              <a:ext cx="141737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Укажи</a:t>
              </a:r>
            </a:p>
            <a:p>
              <a:pPr algn="ctr"/>
              <a:r>
                <a:rPr lang="ru-RU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Транспорт</a:t>
              </a:r>
              <a:endParaRPr lang="ru-RU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631472" y="3244735"/>
            <a:ext cx="404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Германия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1472" y="3695537"/>
            <a:ext cx="2062268" cy="4907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11878" t="-2833" r="17758" b="-3769"/>
          <a:stretch/>
        </p:blipFill>
        <p:spPr>
          <a:xfrm>
            <a:off x="193959" y="1564394"/>
            <a:ext cx="2347059" cy="24254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3631472" y="4671753"/>
            <a:ext cx="404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Ослик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2928936" y="4433887"/>
            <a:ext cx="138113" cy="128587"/>
          </a:xfrm>
          <a:custGeom>
            <a:avLst/>
            <a:gdLst>
              <a:gd name="connsiteX0" fmla="*/ 0 w 138113"/>
              <a:gd name="connsiteY0" fmla="*/ 0 h 128587"/>
              <a:gd name="connsiteX1" fmla="*/ 9525 w 138113"/>
              <a:gd name="connsiteY1" fmla="*/ 42862 h 128587"/>
              <a:gd name="connsiteX2" fmla="*/ 19050 w 138113"/>
              <a:gd name="connsiteY2" fmla="*/ 71437 h 128587"/>
              <a:gd name="connsiteX3" fmla="*/ 23813 w 138113"/>
              <a:gd name="connsiteY3" fmla="*/ 100012 h 128587"/>
              <a:gd name="connsiteX4" fmla="*/ 28575 w 138113"/>
              <a:gd name="connsiteY4" fmla="*/ 85725 h 128587"/>
              <a:gd name="connsiteX5" fmla="*/ 138113 w 138113"/>
              <a:gd name="connsiteY5" fmla="*/ 104775 h 128587"/>
              <a:gd name="connsiteX6" fmla="*/ 109538 w 138113"/>
              <a:gd name="connsiteY6" fmla="*/ 119062 h 128587"/>
              <a:gd name="connsiteX7" fmla="*/ 95250 w 138113"/>
              <a:gd name="connsiteY7" fmla="*/ 123825 h 128587"/>
              <a:gd name="connsiteX8" fmla="*/ 104775 w 138113"/>
              <a:gd name="connsiteY8" fmla="*/ 128587 h 128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8113" h="128587">
                <a:moveTo>
                  <a:pt x="0" y="0"/>
                </a:moveTo>
                <a:cubicBezTo>
                  <a:pt x="2717" y="13584"/>
                  <a:pt x="5492" y="29420"/>
                  <a:pt x="9525" y="42862"/>
                </a:cubicBezTo>
                <a:cubicBezTo>
                  <a:pt x="12410" y="52479"/>
                  <a:pt x="17399" y="61533"/>
                  <a:pt x="19050" y="71437"/>
                </a:cubicBezTo>
                <a:lnTo>
                  <a:pt x="23813" y="100012"/>
                </a:lnTo>
                <a:cubicBezTo>
                  <a:pt x="25400" y="95250"/>
                  <a:pt x="23561" y="85964"/>
                  <a:pt x="28575" y="85725"/>
                </a:cubicBezTo>
                <a:cubicBezTo>
                  <a:pt x="108658" y="81912"/>
                  <a:pt x="101018" y="80046"/>
                  <a:pt x="138113" y="104775"/>
                </a:cubicBezTo>
                <a:cubicBezTo>
                  <a:pt x="102206" y="116742"/>
                  <a:pt x="146460" y="100601"/>
                  <a:pt x="109538" y="119062"/>
                </a:cubicBezTo>
                <a:cubicBezTo>
                  <a:pt x="105048" y="121307"/>
                  <a:pt x="97495" y="119335"/>
                  <a:pt x="95250" y="123825"/>
                </a:cubicBezTo>
                <a:cubicBezTo>
                  <a:pt x="93662" y="127000"/>
                  <a:pt x="101600" y="127000"/>
                  <a:pt x="104775" y="128587"/>
                </a:cubicBezTo>
              </a:path>
            </a:pathLst>
          </a:custGeom>
          <a:ln w="19050">
            <a:solidFill>
              <a:srgbClr val="1C1C1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98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46591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мастер – класса:</a:t>
            </a:r>
            <a:endParaRPr lang="ru-RU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9390" y="1706543"/>
            <a:ext cx="11456126" cy="41954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«Формирование </a:t>
            </a:r>
          </a:p>
          <a:p>
            <a:pPr marL="0" indent="0" algn="ctr">
              <a:buNone/>
            </a:pPr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универсальных </a:t>
            </a:r>
            <a:r>
              <a:rPr lang="ru-R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учебных действий </a:t>
            </a:r>
            <a:endParaRPr lang="ru-RU" sz="4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при </a:t>
            </a:r>
            <a:r>
              <a:rPr lang="ru-R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работе с </a:t>
            </a:r>
            <a:r>
              <a:rPr lang="ru-RU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несплошными</a:t>
            </a:r>
            <a:r>
              <a:rPr lang="ru-R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текстами</a:t>
            </a:r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»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90686" y="480423"/>
            <a:ext cx="9404723" cy="946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мастер – класса: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513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10169231" y="1163779"/>
            <a:ext cx="1274619" cy="1385455"/>
            <a:chOff x="10307781" y="1343894"/>
            <a:chExt cx="1274619" cy="1385455"/>
          </a:xfrm>
        </p:grpSpPr>
        <p:sp>
          <p:nvSpPr>
            <p:cNvPr id="3" name="10-конечная звезда 2"/>
            <p:cNvSpPr/>
            <p:nvPr/>
          </p:nvSpPr>
          <p:spPr>
            <a:xfrm>
              <a:off x="10307781" y="1343894"/>
              <a:ext cx="1274619" cy="1385455"/>
            </a:xfrm>
            <a:prstGeom prst="star10">
              <a:avLst>
                <a:gd name="adj" fmla="val 38533"/>
                <a:gd name="hf" fmla="val 10514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407922" y="1574956"/>
              <a:ext cx="107433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6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№</a:t>
              </a:r>
              <a:r>
                <a:rPr lang="ru-RU" sz="54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6</a:t>
              </a:r>
              <a:endParaRPr lang="ru-RU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8" name="Скругленный прямоугольник 7"/>
          <p:cNvSpPr/>
          <p:nvPr/>
        </p:nvSpPr>
        <p:spPr>
          <a:xfrm>
            <a:off x="1385455" y="1394841"/>
            <a:ext cx="8548253" cy="29625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cap="all" dirty="0" smtClean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Times New Roman" panose="02020603050405020304" pitchFamily="18" charset="0"/>
              </a:rPr>
              <a:t>помощник</a:t>
            </a:r>
          </a:p>
          <a:p>
            <a:pPr algn="ctr"/>
            <a:r>
              <a:rPr lang="ru-RU" sz="7200" b="1" cap="all" dirty="0" smtClean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Times New Roman" panose="02020603050405020304" pitchFamily="18" charset="0"/>
              </a:rPr>
              <a:t>Мистера М</a:t>
            </a:r>
            <a:endParaRPr lang="ru-RU" sz="7200" b="1" cap="all" dirty="0">
              <a:ln w="0">
                <a:solidFill>
                  <a:schemeClr val="tx1"/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796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07" y="120209"/>
            <a:ext cx="6474555" cy="6474555"/>
          </a:xfrm>
        </p:spPr>
      </p:pic>
      <p:grpSp>
        <p:nvGrpSpPr>
          <p:cNvPr id="5" name="Группа 4"/>
          <p:cNvGrpSpPr/>
          <p:nvPr/>
        </p:nvGrpSpPr>
        <p:grpSpPr>
          <a:xfrm>
            <a:off x="10169231" y="1163779"/>
            <a:ext cx="1274619" cy="1385455"/>
            <a:chOff x="10307781" y="1343894"/>
            <a:chExt cx="1274619" cy="1385455"/>
          </a:xfrm>
        </p:grpSpPr>
        <p:sp>
          <p:nvSpPr>
            <p:cNvPr id="6" name="10-конечная звезда 5"/>
            <p:cNvSpPr/>
            <p:nvPr/>
          </p:nvSpPr>
          <p:spPr>
            <a:xfrm>
              <a:off x="10307781" y="1343894"/>
              <a:ext cx="1274619" cy="1385455"/>
            </a:xfrm>
            <a:prstGeom prst="star10">
              <a:avLst>
                <a:gd name="adj" fmla="val 38533"/>
                <a:gd name="hf" fmla="val 10514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0407922" y="1574956"/>
              <a:ext cx="107433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6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№</a:t>
              </a:r>
              <a:r>
                <a:rPr lang="ru-RU" sz="54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6</a:t>
              </a:r>
              <a:endParaRPr lang="ru-RU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3" name="Стрелка вправо 2"/>
          <p:cNvSpPr/>
          <p:nvPr/>
        </p:nvSpPr>
        <p:spPr>
          <a:xfrm rot="20702673">
            <a:off x="2739820" y="1118828"/>
            <a:ext cx="1734605" cy="677719"/>
          </a:xfrm>
          <a:prstGeom prst="rightArrow">
            <a:avLst>
              <a:gd name="adj1" fmla="val 50000"/>
              <a:gd name="adj2" fmla="val 69886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93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61" y="189188"/>
            <a:ext cx="6571827" cy="6571827"/>
          </a:xfrm>
        </p:spPr>
      </p:pic>
      <p:sp>
        <p:nvSpPr>
          <p:cNvPr id="5" name="Стрелка вправо 4"/>
          <p:cNvSpPr/>
          <p:nvPr/>
        </p:nvSpPr>
        <p:spPr>
          <a:xfrm rot="2820970">
            <a:off x="2854706" y="4118874"/>
            <a:ext cx="1788428" cy="679596"/>
          </a:xfrm>
          <a:prstGeom prst="rightArrow">
            <a:avLst>
              <a:gd name="adj1" fmla="val 50000"/>
              <a:gd name="adj2" fmla="val 69886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93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791" y="0"/>
            <a:ext cx="6858000" cy="6858000"/>
          </a:xfrm>
        </p:spPr>
      </p:pic>
      <p:sp>
        <p:nvSpPr>
          <p:cNvPr id="5" name="Стрелка вправо 4"/>
          <p:cNvSpPr/>
          <p:nvPr/>
        </p:nvSpPr>
        <p:spPr>
          <a:xfrm rot="20702673">
            <a:off x="6308005" y="982758"/>
            <a:ext cx="1374565" cy="677719"/>
          </a:xfrm>
          <a:prstGeom prst="rightArrow">
            <a:avLst>
              <a:gd name="adj1" fmla="val 50000"/>
              <a:gd name="adj2" fmla="val 69886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12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61" y="134064"/>
            <a:ext cx="9333693" cy="6597553"/>
          </a:xfrm>
        </p:spPr>
      </p:pic>
      <p:sp>
        <p:nvSpPr>
          <p:cNvPr id="5" name="TextBox 4"/>
          <p:cNvSpPr txBox="1"/>
          <p:nvPr/>
        </p:nvSpPr>
        <p:spPr>
          <a:xfrm>
            <a:off x="3631472" y="1886990"/>
            <a:ext cx="404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Вайнахтсман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0001676" y="1163779"/>
            <a:ext cx="1609736" cy="1385455"/>
            <a:chOff x="10140226" y="1343894"/>
            <a:chExt cx="1609736" cy="1385455"/>
          </a:xfrm>
        </p:grpSpPr>
        <p:sp>
          <p:nvSpPr>
            <p:cNvPr id="7" name="10-конечная звезда 6"/>
            <p:cNvSpPr/>
            <p:nvPr/>
          </p:nvSpPr>
          <p:spPr>
            <a:xfrm>
              <a:off x="10307781" y="1343894"/>
              <a:ext cx="1274619" cy="1385455"/>
            </a:xfrm>
            <a:prstGeom prst="star10">
              <a:avLst>
                <a:gd name="adj" fmla="val 38533"/>
                <a:gd name="hf" fmla="val 10514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 rot="20846455">
              <a:off x="10140226" y="1652496"/>
              <a:ext cx="160973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Кто </a:t>
              </a:r>
            </a:p>
            <a:p>
              <a:pPr algn="ctr"/>
              <a:r>
                <a:rPr lang="ru-RU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Помощник?</a:t>
              </a:r>
              <a:endParaRPr lang="ru-RU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631472" y="3244735"/>
            <a:ext cx="404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Германия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1472" y="3695537"/>
            <a:ext cx="2062268" cy="4907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11878" t="-2833" r="17758" b="-3769"/>
          <a:stretch/>
        </p:blipFill>
        <p:spPr>
          <a:xfrm>
            <a:off x="193959" y="1564394"/>
            <a:ext cx="2347059" cy="24254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3631472" y="4671753"/>
            <a:ext cx="404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Ослик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45326" y="4176243"/>
            <a:ext cx="5304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Крискинд</a:t>
            </a:r>
            <a:r>
              <a:rPr lang="ru-RU" sz="2800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(Снегурочка)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2928936" y="4433887"/>
            <a:ext cx="138113" cy="128587"/>
          </a:xfrm>
          <a:custGeom>
            <a:avLst/>
            <a:gdLst>
              <a:gd name="connsiteX0" fmla="*/ 0 w 138113"/>
              <a:gd name="connsiteY0" fmla="*/ 0 h 128587"/>
              <a:gd name="connsiteX1" fmla="*/ 9525 w 138113"/>
              <a:gd name="connsiteY1" fmla="*/ 42862 h 128587"/>
              <a:gd name="connsiteX2" fmla="*/ 19050 w 138113"/>
              <a:gd name="connsiteY2" fmla="*/ 71437 h 128587"/>
              <a:gd name="connsiteX3" fmla="*/ 23813 w 138113"/>
              <a:gd name="connsiteY3" fmla="*/ 100012 h 128587"/>
              <a:gd name="connsiteX4" fmla="*/ 28575 w 138113"/>
              <a:gd name="connsiteY4" fmla="*/ 85725 h 128587"/>
              <a:gd name="connsiteX5" fmla="*/ 138113 w 138113"/>
              <a:gd name="connsiteY5" fmla="*/ 104775 h 128587"/>
              <a:gd name="connsiteX6" fmla="*/ 109538 w 138113"/>
              <a:gd name="connsiteY6" fmla="*/ 119062 h 128587"/>
              <a:gd name="connsiteX7" fmla="*/ 95250 w 138113"/>
              <a:gd name="connsiteY7" fmla="*/ 123825 h 128587"/>
              <a:gd name="connsiteX8" fmla="*/ 104775 w 138113"/>
              <a:gd name="connsiteY8" fmla="*/ 128587 h 128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8113" h="128587">
                <a:moveTo>
                  <a:pt x="0" y="0"/>
                </a:moveTo>
                <a:cubicBezTo>
                  <a:pt x="2717" y="13584"/>
                  <a:pt x="5492" y="29420"/>
                  <a:pt x="9525" y="42862"/>
                </a:cubicBezTo>
                <a:cubicBezTo>
                  <a:pt x="12410" y="52479"/>
                  <a:pt x="17399" y="61533"/>
                  <a:pt x="19050" y="71437"/>
                </a:cubicBezTo>
                <a:lnTo>
                  <a:pt x="23813" y="100012"/>
                </a:lnTo>
                <a:cubicBezTo>
                  <a:pt x="25400" y="95250"/>
                  <a:pt x="23561" y="85964"/>
                  <a:pt x="28575" y="85725"/>
                </a:cubicBezTo>
                <a:cubicBezTo>
                  <a:pt x="108658" y="81912"/>
                  <a:pt x="101018" y="80046"/>
                  <a:pt x="138113" y="104775"/>
                </a:cubicBezTo>
                <a:cubicBezTo>
                  <a:pt x="102206" y="116742"/>
                  <a:pt x="146460" y="100601"/>
                  <a:pt x="109538" y="119062"/>
                </a:cubicBezTo>
                <a:cubicBezTo>
                  <a:pt x="105048" y="121307"/>
                  <a:pt x="97495" y="119335"/>
                  <a:pt x="95250" y="123825"/>
                </a:cubicBezTo>
                <a:cubicBezTo>
                  <a:pt x="93662" y="127000"/>
                  <a:pt x="101600" y="127000"/>
                  <a:pt x="104775" y="128587"/>
                </a:cubicBezTo>
              </a:path>
            </a:pathLst>
          </a:custGeom>
          <a:ln w="19050">
            <a:solidFill>
              <a:srgbClr val="1C1C1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28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10169231" y="1163779"/>
            <a:ext cx="1274619" cy="1385455"/>
            <a:chOff x="10307781" y="1343894"/>
            <a:chExt cx="1274619" cy="1385455"/>
          </a:xfrm>
        </p:grpSpPr>
        <p:sp>
          <p:nvSpPr>
            <p:cNvPr id="3" name="10-конечная звезда 2"/>
            <p:cNvSpPr/>
            <p:nvPr/>
          </p:nvSpPr>
          <p:spPr>
            <a:xfrm>
              <a:off x="10307781" y="1343894"/>
              <a:ext cx="1274619" cy="1385455"/>
            </a:xfrm>
            <a:prstGeom prst="star10">
              <a:avLst>
                <a:gd name="adj" fmla="val 38533"/>
                <a:gd name="hf" fmla="val 10514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471241" y="1574956"/>
              <a:ext cx="94769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6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№7</a:t>
              </a:r>
              <a:endParaRPr lang="ru-RU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8" name="Скругленный прямоугольник 7"/>
          <p:cNvSpPr/>
          <p:nvPr/>
        </p:nvSpPr>
        <p:spPr>
          <a:xfrm>
            <a:off x="1385455" y="1394841"/>
            <a:ext cx="8548253" cy="29625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cap="all" dirty="0" smtClean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Times New Roman" panose="02020603050405020304" pitchFamily="18" charset="0"/>
              </a:rPr>
              <a:t>В поисках</a:t>
            </a:r>
          </a:p>
          <a:p>
            <a:pPr algn="ctr"/>
            <a:r>
              <a:rPr lang="ru-RU" sz="7200" b="1" cap="all" dirty="0" smtClean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Times New Roman" panose="02020603050405020304" pitchFamily="18" charset="0"/>
              </a:rPr>
              <a:t>подарков</a:t>
            </a:r>
            <a:endParaRPr lang="ru-RU" sz="7200" b="1" cap="all" dirty="0">
              <a:ln w="0">
                <a:solidFill>
                  <a:schemeClr val="tx1"/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657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270" y="2438394"/>
            <a:ext cx="4195762" cy="41957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49" y="498763"/>
            <a:ext cx="5576326" cy="5576326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10169231" y="1163779"/>
            <a:ext cx="1274619" cy="1385455"/>
            <a:chOff x="10307781" y="1343894"/>
            <a:chExt cx="1274619" cy="1385455"/>
          </a:xfrm>
        </p:grpSpPr>
        <p:sp>
          <p:nvSpPr>
            <p:cNvPr id="7" name="10-конечная звезда 6"/>
            <p:cNvSpPr/>
            <p:nvPr/>
          </p:nvSpPr>
          <p:spPr>
            <a:xfrm>
              <a:off x="10307781" y="1343894"/>
              <a:ext cx="1274619" cy="1385455"/>
            </a:xfrm>
            <a:prstGeom prst="star10">
              <a:avLst>
                <a:gd name="adj" fmla="val 38533"/>
                <a:gd name="hf" fmla="val 10514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0407922" y="1574956"/>
              <a:ext cx="107433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6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№</a:t>
              </a:r>
              <a:r>
                <a:rPr lang="ru-RU" sz="54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7</a:t>
              </a:r>
              <a:endParaRPr lang="ru-RU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096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174" y="526473"/>
            <a:ext cx="4529092" cy="5862903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56" y="2507673"/>
            <a:ext cx="5111367" cy="394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1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20201129_224731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3370" y="458392"/>
            <a:ext cx="4639298" cy="463929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5765" y="1353183"/>
            <a:ext cx="5047617" cy="504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92298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61" y="134064"/>
            <a:ext cx="9333693" cy="6597553"/>
          </a:xfrm>
        </p:spPr>
      </p:pic>
      <p:sp>
        <p:nvSpPr>
          <p:cNvPr id="5" name="TextBox 4"/>
          <p:cNvSpPr txBox="1"/>
          <p:nvPr/>
        </p:nvSpPr>
        <p:spPr>
          <a:xfrm>
            <a:off x="3631472" y="1886990"/>
            <a:ext cx="404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Вайнахтсман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0165870" y="1163779"/>
            <a:ext cx="1364476" cy="1385455"/>
            <a:chOff x="10304420" y="1343894"/>
            <a:chExt cx="1364476" cy="1385455"/>
          </a:xfrm>
        </p:grpSpPr>
        <p:sp>
          <p:nvSpPr>
            <p:cNvPr id="7" name="10-конечная звезда 6"/>
            <p:cNvSpPr/>
            <p:nvPr/>
          </p:nvSpPr>
          <p:spPr>
            <a:xfrm>
              <a:off x="10307781" y="1343894"/>
              <a:ext cx="1274619" cy="1385455"/>
            </a:xfrm>
            <a:prstGeom prst="star10">
              <a:avLst>
                <a:gd name="adj" fmla="val 38533"/>
                <a:gd name="hf" fmla="val 10514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0304420" y="1561101"/>
              <a:ext cx="136447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Место </a:t>
              </a:r>
            </a:p>
            <a:p>
              <a:pPr algn="ctr"/>
              <a:r>
                <a:rPr lang="ru-RU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для </a:t>
              </a:r>
            </a:p>
            <a:p>
              <a:pPr algn="ctr"/>
              <a:r>
                <a:rPr lang="ru-RU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подарков </a:t>
              </a:r>
              <a:endParaRPr lang="ru-RU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631472" y="3244735"/>
            <a:ext cx="404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Германия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1472" y="3695537"/>
            <a:ext cx="2062268" cy="4907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11878" t="-2833" r="17758" b="-3769"/>
          <a:stretch/>
        </p:blipFill>
        <p:spPr>
          <a:xfrm>
            <a:off x="193959" y="1564394"/>
            <a:ext cx="2347059" cy="24254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3631472" y="4671753"/>
            <a:ext cx="404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Ослик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45326" y="4176243"/>
            <a:ext cx="5304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Крискинд</a:t>
            </a:r>
            <a:r>
              <a:rPr lang="ru-RU" sz="2800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(Снегурочка)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31472" y="5141183"/>
            <a:ext cx="404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на тарелочках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2928936" y="4433887"/>
            <a:ext cx="138113" cy="128587"/>
          </a:xfrm>
          <a:custGeom>
            <a:avLst/>
            <a:gdLst>
              <a:gd name="connsiteX0" fmla="*/ 0 w 138113"/>
              <a:gd name="connsiteY0" fmla="*/ 0 h 128587"/>
              <a:gd name="connsiteX1" fmla="*/ 9525 w 138113"/>
              <a:gd name="connsiteY1" fmla="*/ 42862 h 128587"/>
              <a:gd name="connsiteX2" fmla="*/ 19050 w 138113"/>
              <a:gd name="connsiteY2" fmla="*/ 71437 h 128587"/>
              <a:gd name="connsiteX3" fmla="*/ 23813 w 138113"/>
              <a:gd name="connsiteY3" fmla="*/ 100012 h 128587"/>
              <a:gd name="connsiteX4" fmla="*/ 28575 w 138113"/>
              <a:gd name="connsiteY4" fmla="*/ 85725 h 128587"/>
              <a:gd name="connsiteX5" fmla="*/ 138113 w 138113"/>
              <a:gd name="connsiteY5" fmla="*/ 104775 h 128587"/>
              <a:gd name="connsiteX6" fmla="*/ 109538 w 138113"/>
              <a:gd name="connsiteY6" fmla="*/ 119062 h 128587"/>
              <a:gd name="connsiteX7" fmla="*/ 95250 w 138113"/>
              <a:gd name="connsiteY7" fmla="*/ 123825 h 128587"/>
              <a:gd name="connsiteX8" fmla="*/ 104775 w 138113"/>
              <a:gd name="connsiteY8" fmla="*/ 128587 h 128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8113" h="128587">
                <a:moveTo>
                  <a:pt x="0" y="0"/>
                </a:moveTo>
                <a:cubicBezTo>
                  <a:pt x="2717" y="13584"/>
                  <a:pt x="5492" y="29420"/>
                  <a:pt x="9525" y="42862"/>
                </a:cubicBezTo>
                <a:cubicBezTo>
                  <a:pt x="12410" y="52479"/>
                  <a:pt x="17399" y="61533"/>
                  <a:pt x="19050" y="71437"/>
                </a:cubicBezTo>
                <a:lnTo>
                  <a:pt x="23813" y="100012"/>
                </a:lnTo>
                <a:cubicBezTo>
                  <a:pt x="25400" y="95250"/>
                  <a:pt x="23561" y="85964"/>
                  <a:pt x="28575" y="85725"/>
                </a:cubicBezTo>
                <a:cubicBezTo>
                  <a:pt x="108658" y="81912"/>
                  <a:pt x="101018" y="80046"/>
                  <a:pt x="138113" y="104775"/>
                </a:cubicBezTo>
                <a:cubicBezTo>
                  <a:pt x="102206" y="116742"/>
                  <a:pt x="146460" y="100601"/>
                  <a:pt x="109538" y="119062"/>
                </a:cubicBezTo>
                <a:cubicBezTo>
                  <a:pt x="105048" y="121307"/>
                  <a:pt x="97495" y="119335"/>
                  <a:pt x="95250" y="123825"/>
                </a:cubicBezTo>
                <a:cubicBezTo>
                  <a:pt x="93662" y="127000"/>
                  <a:pt x="101600" y="127000"/>
                  <a:pt x="104775" y="128587"/>
                </a:cubicBezTo>
              </a:path>
            </a:pathLst>
          </a:custGeom>
          <a:ln w="19050">
            <a:solidFill>
              <a:srgbClr val="1C1C1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2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50" y="105898"/>
            <a:ext cx="9473932" cy="6696682"/>
          </a:xfrm>
        </p:spPr>
      </p:pic>
      <p:sp>
        <p:nvSpPr>
          <p:cNvPr id="6" name="10-конечная звезда 5"/>
          <p:cNvSpPr/>
          <p:nvPr/>
        </p:nvSpPr>
        <p:spPr>
          <a:xfrm>
            <a:off x="10169231" y="942099"/>
            <a:ext cx="1274619" cy="1385455"/>
          </a:xfrm>
          <a:prstGeom prst="star10">
            <a:avLst>
              <a:gd name="adj" fmla="val 38533"/>
              <a:gd name="hf" fmla="val 1051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3081352" y="4467228"/>
            <a:ext cx="138113" cy="128587"/>
          </a:xfrm>
          <a:custGeom>
            <a:avLst/>
            <a:gdLst>
              <a:gd name="connsiteX0" fmla="*/ 0 w 138113"/>
              <a:gd name="connsiteY0" fmla="*/ 0 h 128587"/>
              <a:gd name="connsiteX1" fmla="*/ 9525 w 138113"/>
              <a:gd name="connsiteY1" fmla="*/ 42862 h 128587"/>
              <a:gd name="connsiteX2" fmla="*/ 19050 w 138113"/>
              <a:gd name="connsiteY2" fmla="*/ 71437 h 128587"/>
              <a:gd name="connsiteX3" fmla="*/ 23813 w 138113"/>
              <a:gd name="connsiteY3" fmla="*/ 100012 h 128587"/>
              <a:gd name="connsiteX4" fmla="*/ 28575 w 138113"/>
              <a:gd name="connsiteY4" fmla="*/ 85725 h 128587"/>
              <a:gd name="connsiteX5" fmla="*/ 138113 w 138113"/>
              <a:gd name="connsiteY5" fmla="*/ 104775 h 128587"/>
              <a:gd name="connsiteX6" fmla="*/ 109538 w 138113"/>
              <a:gd name="connsiteY6" fmla="*/ 119062 h 128587"/>
              <a:gd name="connsiteX7" fmla="*/ 95250 w 138113"/>
              <a:gd name="connsiteY7" fmla="*/ 123825 h 128587"/>
              <a:gd name="connsiteX8" fmla="*/ 104775 w 138113"/>
              <a:gd name="connsiteY8" fmla="*/ 128587 h 128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8113" h="128587">
                <a:moveTo>
                  <a:pt x="0" y="0"/>
                </a:moveTo>
                <a:cubicBezTo>
                  <a:pt x="2717" y="13584"/>
                  <a:pt x="5492" y="29420"/>
                  <a:pt x="9525" y="42862"/>
                </a:cubicBezTo>
                <a:cubicBezTo>
                  <a:pt x="12410" y="52479"/>
                  <a:pt x="17399" y="61533"/>
                  <a:pt x="19050" y="71437"/>
                </a:cubicBezTo>
                <a:lnTo>
                  <a:pt x="23813" y="100012"/>
                </a:lnTo>
                <a:cubicBezTo>
                  <a:pt x="25400" y="95250"/>
                  <a:pt x="23561" y="85964"/>
                  <a:pt x="28575" y="85725"/>
                </a:cubicBezTo>
                <a:cubicBezTo>
                  <a:pt x="108658" y="81912"/>
                  <a:pt x="101018" y="80046"/>
                  <a:pt x="138113" y="104775"/>
                </a:cubicBezTo>
                <a:cubicBezTo>
                  <a:pt x="102206" y="116742"/>
                  <a:pt x="146460" y="100601"/>
                  <a:pt x="109538" y="119062"/>
                </a:cubicBezTo>
                <a:cubicBezTo>
                  <a:pt x="105048" y="121307"/>
                  <a:pt x="97495" y="119335"/>
                  <a:pt x="95250" y="123825"/>
                </a:cubicBezTo>
                <a:cubicBezTo>
                  <a:pt x="93662" y="127000"/>
                  <a:pt x="101600" y="127000"/>
                  <a:pt x="104775" y="128587"/>
                </a:cubicBezTo>
              </a:path>
            </a:pathLst>
          </a:custGeom>
          <a:ln w="19050">
            <a:solidFill>
              <a:srgbClr val="1C1C1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30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928" y="780288"/>
            <a:ext cx="8775782" cy="5443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31469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635" y="28157"/>
            <a:ext cx="4828044" cy="6829843"/>
          </a:xfrm>
        </p:spPr>
      </p:pic>
      <p:grpSp>
        <p:nvGrpSpPr>
          <p:cNvPr id="4" name="Группа 3"/>
          <p:cNvGrpSpPr/>
          <p:nvPr/>
        </p:nvGrpSpPr>
        <p:grpSpPr>
          <a:xfrm>
            <a:off x="10169231" y="1163779"/>
            <a:ext cx="1274619" cy="1385455"/>
            <a:chOff x="10307781" y="1343894"/>
            <a:chExt cx="1274619" cy="1385455"/>
          </a:xfrm>
        </p:grpSpPr>
        <p:sp>
          <p:nvSpPr>
            <p:cNvPr id="6" name="10-конечная звезда 5"/>
            <p:cNvSpPr/>
            <p:nvPr/>
          </p:nvSpPr>
          <p:spPr>
            <a:xfrm>
              <a:off x="10307781" y="1343894"/>
              <a:ext cx="1274619" cy="1385455"/>
            </a:xfrm>
            <a:prstGeom prst="star10">
              <a:avLst>
                <a:gd name="adj" fmla="val 38533"/>
                <a:gd name="hf" fmla="val 10514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0407922" y="1574956"/>
              <a:ext cx="107433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6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№</a:t>
              </a:r>
              <a:r>
                <a:rPr lang="ru-RU" sz="54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1</a:t>
              </a:r>
              <a:endParaRPr lang="ru-RU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303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/>
              <a:t>Работа с </a:t>
            </a:r>
            <a:r>
              <a:rPr lang="ru-RU" i="1" dirty="0" err="1" smtClean="0"/>
              <a:t>несплошными</a:t>
            </a:r>
            <a:r>
              <a:rPr lang="ru-RU" i="1" dirty="0" smtClean="0"/>
              <a:t> текстами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3840" y="2052918"/>
            <a:ext cx="11387328" cy="4195481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«</a:t>
            </a:r>
            <a:r>
              <a:rPr lang="ru-RU" b="1" dirty="0"/>
              <a:t>Получение, поиск и фиксация информации»</a:t>
            </a:r>
            <a:endParaRPr lang="ru-RU" dirty="0"/>
          </a:p>
          <a:p>
            <a:r>
              <a:rPr lang="ru-RU" b="1" dirty="0" smtClean="0"/>
              <a:t>Ученик  научится</a:t>
            </a:r>
            <a:r>
              <a:rPr lang="ru-RU" dirty="0"/>
              <a:t> осознанно читать </a:t>
            </a:r>
            <a:r>
              <a:rPr lang="ru-RU" dirty="0" err="1" smtClean="0"/>
              <a:t>несплошные</a:t>
            </a:r>
            <a:r>
              <a:rPr lang="ru-RU" dirty="0" smtClean="0"/>
              <a:t> тексты</a:t>
            </a:r>
            <a:r>
              <a:rPr lang="ru-RU" dirty="0"/>
              <a:t> с целью удовлетворения интереса, приобретения читательского опыта, освоения и использования информации</a:t>
            </a:r>
            <a:r>
              <a:rPr lang="ru-RU" dirty="0" smtClean="0"/>
              <a:t>.</a:t>
            </a:r>
          </a:p>
          <a:p>
            <a:pPr marL="0" indent="0" algn="ctr">
              <a:buNone/>
            </a:pPr>
            <a:r>
              <a:rPr lang="ru-RU" b="1" dirty="0" smtClean="0"/>
              <a:t>«Понимание </a:t>
            </a:r>
            <a:r>
              <a:rPr lang="ru-RU" b="1" dirty="0"/>
              <a:t>и преобразование информации»</a:t>
            </a:r>
            <a:endParaRPr lang="ru-RU" dirty="0"/>
          </a:p>
          <a:p>
            <a:r>
              <a:rPr lang="ru-RU" b="1" dirty="0"/>
              <a:t>Ученик научится </a:t>
            </a:r>
            <a:r>
              <a:rPr lang="ru-RU" dirty="0"/>
              <a:t>находить информацию, факты, заданные в тексте в явном виде: числовые данные, отношения </a:t>
            </a:r>
            <a:r>
              <a:rPr lang="ru-RU" dirty="0" smtClean="0"/>
              <a:t>и</a:t>
            </a:r>
            <a:r>
              <a:rPr lang="ru-RU" dirty="0"/>
              <a:t> зависимости; вычленять содержащиеся в тексте основные события и устанавливать их последовательность; упорядочивать информацию </a:t>
            </a:r>
            <a:r>
              <a:rPr lang="ru-RU" dirty="0" smtClean="0"/>
              <a:t>       по</a:t>
            </a:r>
            <a:r>
              <a:rPr lang="ru-RU" dirty="0"/>
              <a:t> </a:t>
            </a:r>
            <a:r>
              <a:rPr lang="ru-RU" dirty="0" smtClean="0"/>
              <a:t>алфавиту</a:t>
            </a:r>
            <a:r>
              <a:rPr lang="ru-RU" dirty="0"/>
              <a:t>, по числовым параметрам (возрастанию и убыванию).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99244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/>
              <a:t>Работа с </a:t>
            </a:r>
            <a:r>
              <a:rPr lang="ru-RU" i="1" dirty="0" err="1"/>
              <a:t>несплошными</a:t>
            </a:r>
            <a:r>
              <a:rPr lang="ru-RU" i="1" dirty="0"/>
              <a:t> текстами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«</a:t>
            </a:r>
            <a:r>
              <a:rPr lang="ru-RU" b="1" dirty="0"/>
              <a:t>Применение и представление информации»</a:t>
            </a:r>
            <a:endParaRPr lang="ru-RU" dirty="0"/>
          </a:p>
          <a:p>
            <a:r>
              <a:rPr lang="ru-RU" b="1" dirty="0"/>
              <a:t>Ученик научится </a:t>
            </a:r>
            <a:r>
              <a:rPr lang="ru-RU" dirty="0"/>
              <a:t>определять последовательность выполнения действий, составлять простейшую инструкцию из двух-трех шагов (на основе предложенного набора действий, включающего избыточные шаги)</a:t>
            </a:r>
            <a:r>
              <a:rPr lang="ru-RU" b="1" dirty="0"/>
              <a:t>.</a:t>
            </a:r>
            <a:endParaRPr lang="ru-RU" dirty="0"/>
          </a:p>
          <a:p>
            <a:pPr marL="0" indent="0" algn="ctr">
              <a:buNone/>
            </a:pPr>
            <a:r>
              <a:rPr lang="ru-RU" b="1" dirty="0"/>
              <a:t>Раздел «Оценка достоверности получаемой информации»</a:t>
            </a:r>
            <a:endParaRPr lang="ru-RU" dirty="0"/>
          </a:p>
          <a:p>
            <a:r>
              <a:rPr lang="ru-RU" b="1" dirty="0"/>
              <a:t>Ученик научится </a:t>
            </a:r>
            <a:r>
              <a:rPr lang="ru-RU" dirty="0"/>
              <a:t>на основе имеющихся знаний, жизненного опыта подвергать сомнению достоверность имеющейся информации, обнаруживать недостоверность получаемой информации, пробелы в информации и находить пути восполнения этих пробелов.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50107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756" y="0"/>
            <a:ext cx="4847948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67510" y="1010608"/>
            <a:ext cx="3371380" cy="4999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4633" y="667883"/>
            <a:ext cx="1805377" cy="4326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16286" y="1443258"/>
            <a:ext cx="1436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Германию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96774" y="1680714"/>
            <a:ext cx="1724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ослике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85450" y="2521131"/>
            <a:ext cx="219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м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ного подарков 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82730" y="3144402"/>
            <a:ext cx="2660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н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а </a:t>
            </a:r>
            <a:r>
              <a:rPr lang="ru-RU" dirty="0" smtClean="0">
                <a:latin typeface="Monotype Corsiva" pitchFamily="66" charset="0"/>
              </a:rPr>
              <a:t>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тарелочках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51919" y="3812286"/>
            <a:ext cx="3775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Пусть все мечты исполнятся!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10743" y="5421086"/>
            <a:ext cx="256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Татьяна Сергеевна Сметанина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0967484">
            <a:off x="5233273" y="5794317"/>
            <a:ext cx="26735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Edwardian Script ITC" panose="030303020407070D0804" pitchFamily="66" charset="0"/>
              </a:rPr>
              <a:t>STS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17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i09.fotocdn.net/s114/007221c2975f0102/public_pin_l/25738493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951" y="-152400"/>
            <a:ext cx="7105015" cy="710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9036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086" y="224852"/>
            <a:ext cx="3192904" cy="644526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987" y="476115"/>
            <a:ext cx="4488847" cy="594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671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10169231" y="1163779"/>
            <a:ext cx="1274619" cy="1385455"/>
            <a:chOff x="10307781" y="1343894"/>
            <a:chExt cx="1274619" cy="1385455"/>
          </a:xfrm>
        </p:grpSpPr>
        <p:sp>
          <p:nvSpPr>
            <p:cNvPr id="3" name="10-конечная звезда 2"/>
            <p:cNvSpPr/>
            <p:nvPr/>
          </p:nvSpPr>
          <p:spPr>
            <a:xfrm>
              <a:off x="10307781" y="1343894"/>
              <a:ext cx="1274619" cy="1385455"/>
            </a:xfrm>
            <a:prstGeom prst="star10">
              <a:avLst>
                <a:gd name="adj" fmla="val 38533"/>
                <a:gd name="hf" fmla="val 10514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407922" y="1574956"/>
              <a:ext cx="107433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6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№</a:t>
              </a:r>
              <a:r>
                <a:rPr lang="ru-RU" sz="54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1</a:t>
              </a:r>
              <a:endParaRPr lang="ru-RU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8" name="Скругленный прямоугольник 7"/>
          <p:cNvSpPr/>
          <p:nvPr/>
        </p:nvSpPr>
        <p:spPr>
          <a:xfrm>
            <a:off x="2438400" y="1394841"/>
            <a:ext cx="6959356" cy="33711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cap="all" dirty="0" smtClean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Times New Roman" panose="02020603050405020304" pitchFamily="18" charset="0"/>
              </a:rPr>
              <a:t>ОБЛОЖКА КНИГИ</a:t>
            </a:r>
            <a:endParaRPr lang="ru-RU" sz="9600" b="1" cap="all" dirty="0">
              <a:ln w="0">
                <a:solidFill>
                  <a:schemeClr val="tx1"/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64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479" y="221677"/>
            <a:ext cx="4001412" cy="638523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041" y="221676"/>
            <a:ext cx="4018778" cy="6412944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10169231" y="1163779"/>
            <a:ext cx="1274619" cy="1385455"/>
            <a:chOff x="10307781" y="1343894"/>
            <a:chExt cx="1274619" cy="1385455"/>
          </a:xfrm>
        </p:grpSpPr>
        <p:sp>
          <p:nvSpPr>
            <p:cNvPr id="3" name="10-конечная звезда 2"/>
            <p:cNvSpPr/>
            <p:nvPr/>
          </p:nvSpPr>
          <p:spPr>
            <a:xfrm>
              <a:off x="10307781" y="1343894"/>
              <a:ext cx="1274619" cy="1385455"/>
            </a:xfrm>
            <a:prstGeom prst="star10">
              <a:avLst>
                <a:gd name="adj" fmla="val 38533"/>
                <a:gd name="hf" fmla="val 10514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407922" y="1574956"/>
              <a:ext cx="107433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6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№</a:t>
              </a:r>
              <a:r>
                <a:rPr lang="ru-RU" sz="54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1</a:t>
              </a:r>
              <a:endParaRPr lang="ru-RU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434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252" y="229689"/>
            <a:ext cx="3910640" cy="6240384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0" y="229689"/>
            <a:ext cx="4058193" cy="634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7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49737" y="452718"/>
            <a:ext cx="3897827" cy="62141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326" y="452717"/>
            <a:ext cx="3973637" cy="620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61" y="134064"/>
            <a:ext cx="9333693" cy="6597553"/>
          </a:xfrm>
        </p:spPr>
      </p:pic>
      <p:sp>
        <p:nvSpPr>
          <p:cNvPr id="5" name="TextBox 4"/>
          <p:cNvSpPr txBox="1"/>
          <p:nvPr/>
        </p:nvSpPr>
        <p:spPr>
          <a:xfrm>
            <a:off x="3631472" y="1886990"/>
            <a:ext cx="404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Вайнахтсман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0169231" y="1163779"/>
            <a:ext cx="1274619" cy="1385455"/>
            <a:chOff x="10307781" y="1343894"/>
            <a:chExt cx="1274619" cy="1385455"/>
          </a:xfrm>
        </p:grpSpPr>
        <p:sp>
          <p:nvSpPr>
            <p:cNvPr id="7" name="10-конечная звезда 6"/>
            <p:cNvSpPr/>
            <p:nvPr/>
          </p:nvSpPr>
          <p:spPr>
            <a:xfrm>
              <a:off x="10307781" y="1343894"/>
              <a:ext cx="1274619" cy="1385455"/>
            </a:xfrm>
            <a:prstGeom prst="star10">
              <a:avLst>
                <a:gd name="adj" fmla="val 38533"/>
                <a:gd name="hf" fmla="val 10514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0433572" y="1741216"/>
              <a:ext cx="1023037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Впиши </a:t>
              </a:r>
            </a:p>
            <a:p>
              <a:pPr algn="ctr"/>
              <a:r>
                <a:rPr lang="ru-RU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имя</a:t>
              </a:r>
              <a:endParaRPr lang="ru-RU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9" name="Полилиния 8"/>
          <p:cNvSpPr/>
          <p:nvPr/>
        </p:nvSpPr>
        <p:spPr>
          <a:xfrm>
            <a:off x="2928936" y="4433887"/>
            <a:ext cx="138113" cy="128587"/>
          </a:xfrm>
          <a:custGeom>
            <a:avLst/>
            <a:gdLst>
              <a:gd name="connsiteX0" fmla="*/ 0 w 138113"/>
              <a:gd name="connsiteY0" fmla="*/ 0 h 128587"/>
              <a:gd name="connsiteX1" fmla="*/ 9525 w 138113"/>
              <a:gd name="connsiteY1" fmla="*/ 42862 h 128587"/>
              <a:gd name="connsiteX2" fmla="*/ 19050 w 138113"/>
              <a:gd name="connsiteY2" fmla="*/ 71437 h 128587"/>
              <a:gd name="connsiteX3" fmla="*/ 23813 w 138113"/>
              <a:gd name="connsiteY3" fmla="*/ 100012 h 128587"/>
              <a:gd name="connsiteX4" fmla="*/ 28575 w 138113"/>
              <a:gd name="connsiteY4" fmla="*/ 85725 h 128587"/>
              <a:gd name="connsiteX5" fmla="*/ 138113 w 138113"/>
              <a:gd name="connsiteY5" fmla="*/ 104775 h 128587"/>
              <a:gd name="connsiteX6" fmla="*/ 109538 w 138113"/>
              <a:gd name="connsiteY6" fmla="*/ 119062 h 128587"/>
              <a:gd name="connsiteX7" fmla="*/ 95250 w 138113"/>
              <a:gd name="connsiteY7" fmla="*/ 123825 h 128587"/>
              <a:gd name="connsiteX8" fmla="*/ 104775 w 138113"/>
              <a:gd name="connsiteY8" fmla="*/ 128587 h 128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8113" h="128587">
                <a:moveTo>
                  <a:pt x="0" y="0"/>
                </a:moveTo>
                <a:cubicBezTo>
                  <a:pt x="2717" y="13584"/>
                  <a:pt x="5492" y="29420"/>
                  <a:pt x="9525" y="42862"/>
                </a:cubicBezTo>
                <a:cubicBezTo>
                  <a:pt x="12410" y="52479"/>
                  <a:pt x="17399" y="61533"/>
                  <a:pt x="19050" y="71437"/>
                </a:cubicBezTo>
                <a:lnTo>
                  <a:pt x="23813" y="100012"/>
                </a:lnTo>
                <a:cubicBezTo>
                  <a:pt x="25400" y="95250"/>
                  <a:pt x="23561" y="85964"/>
                  <a:pt x="28575" y="85725"/>
                </a:cubicBezTo>
                <a:cubicBezTo>
                  <a:pt x="108658" y="81912"/>
                  <a:pt x="101018" y="80046"/>
                  <a:pt x="138113" y="104775"/>
                </a:cubicBezTo>
                <a:cubicBezTo>
                  <a:pt x="102206" y="116742"/>
                  <a:pt x="146460" y="100601"/>
                  <a:pt x="109538" y="119062"/>
                </a:cubicBezTo>
                <a:cubicBezTo>
                  <a:pt x="105048" y="121307"/>
                  <a:pt x="97495" y="119335"/>
                  <a:pt x="95250" y="123825"/>
                </a:cubicBezTo>
                <a:cubicBezTo>
                  <a:pt x="93662" y="127000"/>
                  <a:pt x="101600" y="127000"/>
                  <a:pt x="104775" y="128587"/>
                </a:cubicBezTo>
              </a:path>
            </a:pathLst>
          </a:custGeom>
          <a:ln w="19050">
            <a:solidFill>
              <a:srgbClr val="1C1C1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88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546</TotalTime>
  <Words>342</Words>
  <Application>Microsoft Office PowerPoint</Application>
  <PresentationFormat>Произвольный</PresentationFormat>
  <Paragraphs>95</Paragraphs>
  <Slides>46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Ион</vt:lpstr>
      <vt:lpstr>Сметанина Татьяна Сергеевна</vt:lpstr>
      <vt:lpstr>Презентация PowerPoint</vt:lpstr>
      <vt:lpstr>Тема мастер – класса: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Государство в Центральной Европе. Страна Известна своими архитектурными сооружениями в готическом стиле. Туристам полюбились популярные сосиски и квашенная капуста. Бах, Штраус, Моцарт – известные композиторы, они родом из этого государства </vt:lpstr>
      <vt:lpstr>Это страна, в которой творил Александр Дюма и Оноре де Бальзак, страна любителей сыра и духов. Так же как и эта столица государства называется село на Южном Урале в Нагайбакском районе.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с несплошными текстами</vt:lpstr>
      <vt:lpstr>Работа с несплошными текстами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42</cp:revision>
  <dcterms:created xsi:type="dcterms:W3CDTF">2020-11-29T12:49:33Z</dcterms:created>
  <dcterms:modified xsi:type="dcterms:W3CDTF">2021-12-16T06:11:34Z</dcterms:modified>
</cp:coreProperties>
</file>