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3"/>
  </p:notesMasterIdLst>
  <p:sldIdLst>
    <p:sldId id="35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  <p:sldId id="366" r:id="rId47"/>
    <p:sldId id="367" r:id="rId48"/>
    <p:sldId id="368" r:id="rId49"/>
    <p:sldId id="369" r:id="rId50"/>
    <p:sldId id="370" r:id="rId51"/>
    <p:sldId id="371" r:id="rId52"/>
    <p:sldId id="372" r:id="rId53"/>
    <p:sldId id="293" r:id="rId54"/>
    <p:sldId id="294" r:id="rId55"/>
    <p:sldId id="295" r:id="rId56"/>
    <p:sldId id="296" r:id="rId57"/>
    <p:sldId id="297" r:id="rId58"/>
    <p:sldId id="298" r:id="rId59"/>
    <p:sldId id="299" r:id="rId60"/>
    <p:sldId id="300" r:id="rId61"/>
    <p:sldId id="301" r:id="rId62"/>
    <p:sldId id="302" r:id="rId63"/>
    <p:sldId id="303" r:id="rId64"/>
    <p:sldId id="304" r:id="rId65"/>
    <p:sldId id="305" r:id="rId66"/>
    <p:sldId id="306" r:id="rId67"/>
    <p:sldId id="307" r:id="rId68"/>
    <p:sldId id="308" r:id="rId69"/>
    <p:sldId id="309" r:id="rId70"/>
    <p:sldId id="310" r:id="rId71"/>
    <p:sldId id="311" r:id="rId72"/>
    <p:sldId id="312" r:id="rId73"/>
    <p:sldId id="313" r:id="rId74"/>
    <p:sldId id="314" r:id="rId75"/>
    <p:sldId id="315" r:id="rId76"/>
    <p:sldId id="316" r:id="rId77"/>
    <p:sldId id="317" r:id="rId78"/>
    <p:sldId id="318" r:id="rId79"/>
    <p:sldId id="319" r:id="rId80"/>
    <p:sldId id="320" r:id="rId81"/>
    <p:sldId id="321" r:id="rId82"/>
    <p:sldId id="322" r:id="rId83"/>
    <p:sldId id="323" r:id="rId84"/>
    <p:sldId id="324" r:id="rId85"/>
    <p:sldId id="326" r:id="rId86"/>
    <p:sldId id="327" r:id="rId87"/>
    <p:sldId id="328" r:id="rId88"/>
    <p:sldId id="329" r:id="rId89"/>
    <p:sldId id="330" r:id="rId90"/>
    <p:sldId id="331" r:id="rId91"/>
    <p:sldId id="332" r:id="rId92"/>
    <p:sldId id="333" r:id="rId93"/>
    <p:sldId id="334" r:id="rId94"/>
    <p:sldId id="335" r:id="rId95"/>
    <p:sldId id="336" r:id="rId96"/>
    <p:sldId id="338" r:id="rId97"/>
    <p:sldId id="339" r:id="rId98"/>
    <p:sldId id="340" r:id="rId99"/>
    <p:sldId id="341" r:id="rId100"/>
    <p:sldId id="342" r:id="rId101"/>
    <p:sldId id="343" r:id="rId102"/>
    <p:sldId id="344" r:id="rId103"/>
    <p:sldId id="346" r:id="rId104"/>
    <p:sldId id="347" r:id="rId105"/>
    <p:sldId id="348" r:id="rId106"/>
    <p:sldId id="349" r:id="rId107"/>
    <p:sldId id="350" r:id="rId108"/>
    <p:sldId id="351" r:id="rId109"/>
    <p:sldId id="352" r:id="rId110"/>
    <p:sldId id="353" r:id="rId111"/>
    <p:sldId id="354" r:id="rId1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8" d="100"/>
          <a:sy n="118" d="100"/>
        </p:scale>
        <p:origin x="-276" y="-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09AE45-A154-482C-8EDA-1E8AE9B8549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CE62A6-2D24-46BB-B167-A45C879E732D}">
      <dgm:prSet/>
      <dgm:spPr/>
      <dgm:t>
        <a:bodyPr/>
        <a:lstStyle/>
        <a:p>
          <a:pPr rtl="0"/>
          <a:r>
            <a:rPr lang="ru-RU" dirty="0" smtClean="0"/>
            <a:t>развитие познавательного интереса учащихся в области гуманитарных наук через организацию интеллектуального общения детей и педагогов; </a:t>
          </a:r>
          <a:endParaRPr lang="ru-RU" dirty="0"/>
        </a:p>
      </dgm:t>
    </dgm:pt>
    <dgm:pt modelId="{B4A8452F-315B-4A9A-BA76-9A124187FAD9}" type="parTrans" cxnId="{F72EBD58-54B5-4175-90F9-FBE391D9C110}">
      <dgm:prSet/>
      <dgm:spPr/>
      <dgm:t>
        <a:bodyPr/>
        <a:lstStyle/>
        <a:p>
          <a:endParaRPr lang="ru-RU"/>
        </a:p>
      </dgm:t>
    </dgm:pt>
    <dgm:pt modelId="{DEFE219D-CBDA-4326-9BC0-51C063B9EA17}" type="sibTrans" cxnId="{F72EBD58-54B5-4175-90F9-FBE391D9C110}">
      <dgm:prSet/>
      <dgm:spPr/>
      <dgm:t>
        <a:bodyPr/>
        <a:lstStyle/>
        <a:p>
          <a:endParaRPr lang="ru-RU"/>
        </a:p>
      </dgm:t>
    </dgm:pt>
    <dgm:pt modelId="{A8753CBE-09AF-4467-92C8-0883E17D18EB}">
      <dgm:prSet/>
      <dgm:spPr/>
      <dgm:t>
        <a:bodyPr/>
        <a:lstStyle/>
        <a:p>
          <a:pPr rtl="0"/>
          <a:r>
            <a:rPr lang="ru-RU" dirty="0" smtClean="0"/>
            <a:t>духовное и нравственное воспитание учащихся посредством изучения родного языка и литературы.</a:t>
          </a:r>
          <a:endParaRPr lang="ru-RU" dirty="0"/>
        </a:p>
      </dgm:t>
    </dgm:pt>
    <dgm:pt modelId="{06D23DF0-F0F8-44A6-9D8E-B2EDD26AB825}" type="parTrans" cxnId="{FC8A987F-39A4-4C27-82AD-46E5566C70BF}">
      <dgm:prSet/>
      <dgm:spPr/>
      <dgm:t>
        <a:bodyPr/>
        <a:lstStyle/>
        <a:p>
          <a:endParaRPr lang="ru-RU"/>
        </a:p>
      </dgm:t>
    </dgm:pt>
    <dgm:pt modelId="{5FA4BA87-9675-4C81-A475-F74FDC83700A}" type="sibTrans" cxnId="{FC8A987F-39A4-4C27-82AD-46E5566C70BF}">
      <dgm:prSet/>
      <dgm:spPr/>
      <dgm:t>
        <a:bodyPr/>
        <a:lstStyle/>
        <a:p>
          <a:endParaRPr lang="ru-RU"/>
        </a:p>
      </dgm:t>
    </dgm:pt>
    <dgm:pt modelId="{0FB3FCD1-F4DB-4529-8DAF-E2B0B3EFFF35}" type="pres">
      <dgm:prSet presAssocID="{8309AE45-A154-482C-8EDA-1E8AE9B8549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BF680C-4FEA-4336-9CE9-B818753DA9AD}" type="pres">
      <dgm:prSet presAssocID="{81CE62A6-2D24-46BB-B167-A45C879E732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186E5D-6420-47B5-B25F-75283AF71EB8}" type="pres">
      <dgm:prSet presAssocID="{DEFE219D-CBDA-4326-9BC0-51C063B9EA17}" presName="spacer" presStyleCnt="0"/>
      <dgm:spPr/>
    </dgm:pt>
    <dgm:pt modelId="{7D27DA7C-6BBC-431C-A519-F7A9A0C508AA}" type="pres">
      <dgm:prSet presAssocID="{A8753CBE-09AF-4467-92C8-0883E17D18E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2EBD58-54B5-4175-90F9-FBE391D9C110}" srcId="{8309AE45-A154-482C-8EDA-1E8AE9B85499}" destId="{81CE62A6-2D24-46BB-B167-A45C879E732D}" srcOrd="0" destOrd="0" parTransId="{B4A8452F-315B-4A9A-BA76-9A124187FAD9}" sibTransId="{DEFE219D-CBDA-4326-9BC0-51C063B9EA17}"/>
    <dgm:cxn modelId="{FFFE5CBA-F815-4773-BEDB-21E4FD473F20}" type="presOf" srcId="{A8753CBE-09AF-4467-92C8-0883E17D18EB}" destId="{7D27DA7C-6BBC-431C-A519-F7A9A0C508AA}" srcOrd="0" destOrd="0" presId="urn:microsoft.com/office/officeart/2005/8/layout/vList2"/>
    <dgm:cxn modelId="{0419730C-1DAC-4003-8EB8-59932D956529}" type="presOf" srcId="{8309AE45-A154-482C-8EDA-1E8AE9B85499}" destId="{0FB3FCD1-F4DB-4529-8DAF-E2B0B3EFFF35}" srcOrd="0" destOrd="0" presId="urn:microsoft.com/office/officeart/2005/8/layout/vList2"/>
    <dgm:cxn modelId="{FC8A987F-39A4-4C27-82AD-46E5566C70BF}" srcId="{8309AE45-A154-482C-8EDA-1E8AE9B85499}" destId="{A8753CBE-09AF-4467-92C8-0883E17D18EB}" srcOrd="1" destOrd="0" parTransId="{06D23DF0-F0F8-44A6-9D8E-B2EDD26AB825}" sibTransId="{5FA4BA87-9675-4C81-A475-F74FDC83700A}"/>
    <dgm:cxn modelId="{0462FBBC-81DC-4E56-9353-228EAD1F0119}" type="presOf" srcId="{81CE62A6-2D24-46BB-B167-A45C879E732D}" destId="{FDBF680C-4FEA-4336-9CE9-B818753DA9AD}" srcOrd="0" destOrd="0" presId="urn:microsoft.com/office/officeart/2005/8/layout/vList2"/>
    <dgm:cxn modelId="{9042A43C-F326-4024-A951-D6E7BD54C048}" type="presParOf" srcId="{0FB3FCD1-F4DB-4529-8DAF-E2B0B3EFFF35}" destId="{FDBF680C-4FEA-4336-9CE9-B818753DA9AD}" srcOrd="0" destOrd="0" presId="urn:microsoft.com/office/officeart/2005/8/layout/vList2"/>
    <dgm:cxn modelId="{2C4E2FB0-8509-48C0-A2E6-62DE9A8FFC5F}" type="presParOf" srcId="{0FB3FCD1-F4DB-4529-8DAF-E2B0B3EFFF35}" destId="{7F186E5D-6420-47B5-B25F-75283AF71EB8}" srcOrd="1" destOrd="0" presId="urn:microsoft.com/office/officeart/2005/8/layout/vList2"/>
    <dgm:cxn modelId="{42C444C2-FE3D-4B1C-B592-0E01678DC502}" type="presParOf" srcId="{0FB3FCD1-F4DB-4529-8DAF-E2B0B3EFFF35}" destId="{7D27DA7C-6BBC-431C-A519-F7A9A0C508A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EF24B1-1CAA-4C93-A056-F49C2ED499F8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5D9A106-A351-4B34-A443-0AD9AAD656A7}">
      <dgm:prSet/>
      <dgm:spPr/>
      <dgm:t>
        <a:bodyPr/>
        <a:lstStyle/>
        <a:p>
          <a:pPr rtl="0"/>
          <a:r>
            <a:rPr lang="ru-RU" dirty="0" smtClean="0"/>
            <a:t>Овладение способностью принимать и сохранять цели и задачи учебной деятельности, поиска средств ее осуществления.</a:t>
          </a:r>
          <a:endParaRPr lang="ru-RU" dirty="0"/>
        </a:p>
      </dgm:t>
    </dgm:pt>
    <dgm:pt modelId="{54A8F9D2-4A79-4DD2-94EA-B0B29155DA13}" type="parTrans" cxnId="{0B8AA28A-CD82-4E70-A260-F80CCE54D408}">
      <dgm:prSet/>
      <dgm:spPr/>
      <dgm:t>
        <a:bodyPr/>
        <a:lstStyle/>
        <a:p>
          <a:endParaRPr lang="ru-RU"/>
        </a:p>
      </dgm:t>
    </dgm:pt>
    <dgm:pt modelId="{E9B6B2E1-73D5-451E-A7C0-33C9A32866F1}" type="sibTrans" cxnId="{0B8AA28A-CD82-4E70-A260-F80CCE54D408}">
      <dgm:prSet/>
      <dgm:spPr/>
      <dgm:t>
        <a:bodyPr/>
        <a:lstStyle/>
        <a:p>
          <a:endParaRPr lang="ru-RU"/>
        </a:p>
      </dgm:t>
    </dgm:pt>
    <dgm:pt modelId="{C26682E0-30CA-4E01-B825-E7BDAB7C68D5}">
      <dgm:prSet/>
      <dgm:spPr/>
      <dgm:t>
        <a:bodyPr/>
        <a:lstStyle/>
        <a:p>
          <a:pPr rtl="0"/>
          <a:r>
            <a:rPr lang="ru-RU" dirty="0" smtClean="0"/>
            <a:t>Освоение способов решения проблем творческого и поискового характера.</a:t>
          </a:r>
          <a:endParaRPr lang="ru-RU" dirty="0"/>
        </a:p>
      </dgm:t>
    </dgm:pt>
    <dgm:pt modelId="{7917BF5F-EFDE-4BA9-B77B-75E78BD49B71}" type="parTrans" cxnId="{D40FB404-43ED-4342-BACE-2F5D48CAA47C}">
      <dgm:prSet/>
      <dgm:spPr/>
      <dgm:t>
        <a:bodyPr/>
        <a:lstStyle/>
        <a:p>
          <a:endParaRPr lang="ru-RU"/>
        </a:p>
      </dgm:t>
    </dgm:pt>
    <dgm:pt modelId="{FED92D75-49D2-409A-98A2-08C5019110E5}" type="sibTrans" cxnId="{D40FB404-43ED-4342-BACE-2F5D48CAA47C}">
      <dgm:prSet/>
      <dgm:spPr/>
      <dgm:t>
        <a:bodyPr/>
        <a:lstStyle/>
        <a:p>
          <a:endParaRPr lang="ru-RU"/>
        </a:p>
      </dgm:t>
    </dgm:pt>
    <dgm:pt modelId="{7CE25F05-DEFD-426B-9499-681CCF58E7E0}">
      <dgm:prSet/>
      <dgm:spPr/>
      <dgm:t>
        <a:bodyPr/>
        <a:lstStyle/>
        <a:p>
          <a:pPr rtl="0"/>
          <a:r>
            <a:rPr lang="ru-RU" dirty="0" smtClean="0"/>
            <a:t>Формирование умения планировать, контролировать и оценивать учебные действия в соответствии с поставленной задачей и условиями ее реализации; определять наиболее эффективные способы достижения результата.</a:t>
          </a:r>
          <a:endParaRPr lang="ru-RU" dirty="0"/>
        </a:p>
      </dgm:t>
    </dgm:pt>
    <dgm:pt modelId="{3898657A-53ED-44E3-A4B7-3EA32D340FF7}" type="parTrans" cxnId="{A3D418C3-FBF5-47BE-8E74-8D08B7A4F58C}">
      <dgm:prSet/>
      <dgm:spPr/>
      <dgm:t>
        <a:bodyPr/>
        <a:lstStyle/>
        <a:p>
          <a:endParaRPr lang="ru-RU"/>
        </a:p>
      </dgm:t>
    </dgm:pt>
    <dgm:pt modelId="{FF8FCA51-5074-4053-8F80-B0117F357F8D}" type="sibTrans" cxnId="{A3D418C3-FBF5-47BE-8E74-8D08B7A4F58C}">
      <dgm:prSet/>
      <dgm:spPr/>
      <dgm:t>
        <a:bodyPr/>
        <a:lstStyle/>
        <a:p>
          <a:endParaRPr lang="ru-RU"/>
        </a:p>
      </dgm:t>
    </dgm:pt>
    <dgm:pt modelId="{AD6287E9-6EAA-4CE7-8711-82B9E8FC0D89}">
      <dgm:prSet/>
      <dgm:spPr/>
      <dgm:t>
        <a:bodyPr/>
        <a:lstStyle/>
        <a:p>
          <a:pPr rtl="0"/>
          <a:r>
            <a:rPr lang="ru-RU" dirty="0" smtClean="0"/>
            <a:t>Формирование умения понимать причины успеха/неуспеха учебной деятельности и способности конструктивно действовать даже в ситуациях неуспеха</a:t>
          </a:r>
          <a:endParaRPr lang="ru-RU" dirty="0"/>
        </a:p>
      </dgm:t>
    </dgm:pt>
    <dgm:pt modelId="{3BF0F210-43A9-4CAB-A016-183B0B642EDD}" type="parTrans" cxnId="{E640B4D5-1626-467F-93B2-13C1088DC363}">
      <dgm:prSet/>
      <dgm:spPr/>
      <dgm:t>
        <a:bodyPr/>
        <a:lstStyle/>
        <a:p>
          <a:endParaRPr lang="ru-RU"/>
        </a:p>
      </dgm:t>
    </dgm:pt>
    <dgm:pt modelId="{923E0AFC-E51D-4AAE-9AA8-B9A82244D7E0}" type="sibTrans" cxnId="{E640B4D5-1626-467F-93B2-13C1088DC363}">
      <dgm:prSet/>
      <dgm:spPr/>
      <dgm:t>
        <a:bodyPr/>
        <a:lstStyle/>
        <a:p>
          <a:endParaRPr lang="ru-RU"/>
        </a:p>
      </dgm:t>
    </dgm:pt>
    <dgm:pt modelId="{F7CDE3D5-07C4-4521-9E42-C1168E257843}">
      <dgm:prSet/>
      <dgm:spPr/>
      <dgm:t>
        <a:bodyPr/>
        <a:lstStyle/>
        <a:p>
          <a:pPr rtl="0"/>
          <a:r>
            <a:rPr lang="ru-RU" dirty="0" smtClean="0"/>
            <a:t> Использование знаково-символических средств представления информации для создания моделей изучаемых объектов и процессов, схем решения учебных и практических задач.</a:t>
          </a:r>
          <a:endParaRPr lang="ru-RU" dirty="0"/>
        </a:p>
      </dgm:t>
    </dgm:pt>
    <dgm:pt modelId="{85FC4F3A-F515-43B6-B317-A1A73E828C3C}" type="parTrans" cxnId="{5BF02A37-4324-4F26-98FB-CF786FAE9794}">
      <dgm:prSet/>
      <dgm:spPr/>
      <dgm:t>
        <a:bodyPr/>
        <a:lstStyle/>
        <a:p>
          <a:endParaRPr lang="ru-RU"/>
        </a:p>
      </dgm:t>
    </dgm:pt>
    <dgm:pt modelId="{334B17B1-2D9F-4F15-AF77-4B9CEADD1D9D}" type="sibTrans" cxnId="{5BF02A37-4324-4F26-98FB-CF786FAE9794}">
      <dgm:prSet/>
      <dgm:spPr/>
      <dgm:t>
        <a:bodyPr/>
        <a:lstStyle/>
        <a:p>
          <a:endParaRPr lang="ru-RU"/>
        </a:p>
      </dgm:t>
    </dgm:pt>
    <dgm:pt modelId="{1989B65B-E339-4E0B-A157-D311224CE231}">
      <dgm:prSet/>
      <dgm:spPr/>
      <dgm:t>
        <a:bodyPr/>
        <a:lstStyle/>
        <a:p>
          <a:r>
            <a:rPr lang="ru-RU" dirty="0" smtClean="0"/>
            <a:t>Готовность слушать собеседника и вести диалог; готовность признавать возможность существования различных точек зрения и права каждого иметь свою; излагать свое мнение и аргументировать свою точку зрения и оценку событий</a:t>
          </a:r>
          <a:endParaRPr lang="ru-RU" dirty="0"/>
        </a:p>
      </dgm:t>
    </dgm:pt>
    <dgm:pt modelId="{BF5FBA7D-6A1A-4432-A534-C7CE5C6D4D24}" type="parTrans" cxnId="{D214CB4A-D28E-4D53-8771-911F924CB9A5}">
      <dgm:prSet/>
      <dgm:spPr/>
      <dgm:t>
        <a:bodyPr/>
        <a:lstStyle/>
        <a:p>
          <a:endParaRPr lang="ru-RU"/>
        </a:p>
      </dgm:t>
    </dgm:pt>
    <dgm:pt modelId="{704639C9-1553-4221-9A78-4CAC1C8E75E8}" type="sibTrans" cxnId="{D214CB4A-D28E-4D53-8771-911F924CB9A5}">
      <dgm:prSet/>
      <dgm:spPr/>
      <dgm:t>
        <a:bodyPr/>
        <a:lstStyle/>
        <a:p>
          <a:endParaRPr lang="ru-RU"/>
        </a:p>
      </dgm:t>
    </dgm:pt>
    <dgm:pt modelId="{EB14222B-E0BC-462D-B3D3-A567A32484A4}">
      <dgm:prSet/>
      <dgm:spPr/>
      <dgm:t>
        <a:bodyPr/>
        <a:lstStyle/>
        <a:p>
          <a:r>
            <a:rPr lang="ru-RU" dirty="0" smtClean="0"/>
            <a:t>Умение работать в материальной и информационной среде начального общего образования (в том числе с учебными моделями) в соответствии с содержанием конкретного учебного предмета</a:t>
          </a:r>
          <a:endParaRPr lang="ru-RU" dirty="0"/>
        </a:p>
      </dgm:t>
    </dgm:pt>
    <dgm:pt modelId="{DCBEF88D-C0FE-4F49-974C-B2EFC39C5A95}" type="parTrans" cxnId="{041E8683-9BFE-43D0-8BB3-18A1863A6A39}">
      <dgm:prSet/>
      <dgm:spPr/>
      <dgm:t>
        <a:bodyPr/>
        <a:lstStyle/>
        <a:p>
          <a:endParaRPr lang="ru-RU"/>
        </a:p>
      </dgm:t>
    </dgm:pt>
    <dgm:pt modelId="{359DE60D-802F-41EE-98F8-B20C011C7BAC}" type="sibTrans" cxnId="{041E8683-9BFE-43D0-8BB3-18A1863A6A39}">
      <dgm:prSet/>
      <dgm:spPr/>
      <dgm:t>
        <a:bodyPr/>
        <a:lstStyle/>
        <a:p>
          <a:endParaRPr lang="ru-RU"/>
        </a:p>
      </dgm:t>
    </dgm:pt>
    <dgm:pt modelId="{0EE4B70C-06CA-4E4A-AA26-EB7CFB4B28E7}" type="pres">
      <dgm:prSet presAssocID="{CCEF24B1-1CAA-4C93-A056-F49C2ED499F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C56413-78F4-4DB1-B3E1-6E16893846C9}" type="pres">
      <dgm:prSet presAssocID="{D5D9A106-A351-4B34-A443-0AD9AAD656A7}" presName="composite" presStyleCnt="0"/>
      <dgm:spPr/>
    </dgm:pt>
    <dgm:pt modelId="{F2174D85-46BD-4951-80F0-37FD7BACDF57}" type="pres">
      <dgm:prSet presAssocID="{D5D9A106-A351-4B34-A443-0AD9AAD656A7}" presName="imgShp" presStyleLbl="fgImgPlace1" presStyleIdx="0" presStyleCnt="7"/>
      <dgm:spPr/>
    </dgm:pt>
    <dgm:pt modelId="{AAB3F012-EE3B-4425-BF5F-1D2DCE3CCD50}" type="pres">
      <dgm:prSet presAssocID="{D5D9A106-A351-4B34-A443-0AD9AAD656A7}" presName="txShp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51C4B8-AB24-4674-8EFE-D97AF70FDB95}" type="pres">
      <dgm:prSet presAssocID="{E9B6B2E1-73D5-451E-A7C0-33C9A32866F1}" presName="spacing" presStyleCnt="0"/>
      <dgm:spPr/>
    </dgm:pt>
    <dgm:pt modelId="{5000229B-06D4-4DE4-B47E-487554F39572}" type="pres">
      <dgm:prSet presAssocID="{C26682E0-30CA-4E01-B825-E7BDAB7C68D5}" presName="composite" presStyleCnt="0"/>
      <dgm:spPr/>
    </dgm:pt>
    <dgm:pt modelId="{406CED88-8A81-4A28-96BF-22EB60333FC3}" type="pres">
      <dgm:prSet presAssocID="{C26682E0-30CA-4E01-B825-E7BDAB7C68D5}" presName="imgShp" presStyleLbl="fgImgPlace1" presStyleIdx="1" presStyleCnt="7"/>
      <dgm:spPr/>
    </dgm:pt>
    <dgm:pt modelId="{45242047-F36A-4493-B0D8-965C3308A689}" type="pres">
      <dgm:prSet presAssocID="{C26682E0-30CA-4E01-B825-E7BDAB7C68D5}" presName="txShp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D3AD56-1FE7-4F93-81FB-E334D5936D20}" type="pres">
      <dgm:prSet presAssocID="{FED92D75-49D2-409A-98A2-08C5019110E5}" presName="spacing" presStyleCnt="0"/>
      <dgm:spPr/>
    </dgm:pt>
    <dgm:pt modelId="{10D6C785-2AAA-48DC-B010-7D6EECBBA44C}" type="pres">
      <dgm:prSet presAssocID="{7CE25F05-DEFD-426B-9499-681CCF58E7E0}" presName="composite" presStyleCnt="0"/>
      <dgm:spPr/>
    </dgm:pt>
    <dgm:pt modelId="{B09B9D29-EFB1-40DB-961E-5A746D6E9E9E}" type="pres">
      <dgm:prSet presAssocID="{7CE25F05-DEFD-426B-9499-681CCF58E7E0}" presName="imgShp" presStyleLbl="fgImgPlace1" presStyleIdx="2" presStyleCnt="7"/>
      <dgm:spPr/>
    </dgm:pt>
    <dgm:pt modelId="{C4A032A9-3F65-4DD8-8118-7D6BA7967D3F}" type="pres">
      <dgm:prSet presAssocID="{7CE25F05-DEFD-426B-9499-681CCF58E7E0}" presName="txShp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B0E2A2-A302-4123-A18F-5B97393559B2}" type="pres">
      <dgm:prSet presAssocID="{FF8FCA51-5074-4053-8F80-B0117F357F8D}" presName="spacing" presStyleCnt="0"/>
      <dgm:spPr/>
    </dgm:pt>
    <dgm:pt modelId="{712157AC-6535-4A18-9219-81D03588FAEA}" type="pres">
      <dgm:prSet presAssocID="{AD6287E9-6EAA-4CE7-8711-82B9E8FC0D89}" presName="composite" presStyleCnt="0"/>
      <dgm:spPr/>
    </dgm:pt>
    <dgm:pt modelId="{27478ADF-00CA-4A5E-9384-0331FDB5B2C1}" type="pres">
      <dgm:prSet presAssocID="{AD6287E9-6EAA-4CE7-8711-82B9E8FC0D89}" presName="imgShp" presStyleLbl="fgImgPlace1" presStyleIdx="3" presStyleCnt="7"/>
      <dgm:spPr/>
    </dgm:pt>
    <dgm:pt modelId="{75D22F95-C137-4F21-8870-132505C92218}" type="pres">
      <dgm:prSet presAssocID="{AD6287E9-6EAA-4CE7-8711-82B9E8FC0D89}" presName="txShp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F25B14-5ADA-471C-846F-D79D1CD1677B}" type="pres">
      <dgm:prSet presAssocID="{923E0AFC-E51D-4AAE-9AA8-B9A82244D7E0}" presName="spacing" presStyleCnt="0"/>
      <dgm:spPr/>
    </dgm:pt>
    <dgm:pt modelId="{BDA23EDA-D15F-470A-B548-8F58F81698E7}" type="pres">
      <dgm:prSet presAssocID="{F7CDE3D5-07C4-4521-9E42-C1168E257843}" presName="composite" presStyleCnt="0"/>
      <dgm:spPr/>
    </dgm:pt>
    <dgm:pt modelId="{D9D1C613-E177-420A-8C36-C396AC79144F}" type="pres">
      <dgm:prSet presAssocID="{F7CDE3D5-07C4-4521-9E42-C1168E257843}" presName="imgShp" presStyleLbl="fgImgPlace1" presStyleIdx="4" presStyleCnt="7"/>
      <dgm:spPr/>
    </dgm:pt>
    <dgm:pt modelId="{0A85057C-F249-45E2-A3F6-96DF170AB1BE}" type="pres">
      <dgm:prSet presAssocID="{F7CDE3D5-07C4-4521-9E42-C1168E257843}" presName="txShp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FE1F67-FC69-4F97-B3FB-35E39A347971}" type="pres">
      <dgm:prSet presAssocID="{334B17B1-2D9F-4F15-AF77-4B9CEADD1D9D}" presName="spacing" presStyleCnt="0"/>
      <dgm:spPr/>
    </dgm:pt>
    <dgm:pt modelId="{D99E7C8B-6F5B-453D-8324-4E276D7424F1}" type="pres">
      <dgm:prSet presAssocID="{1989B65B-E339-4E0B-A157-D311224CE231}" presName="composite" presStyleCnt="0"/>
      <dgm:spPr/>
    </dgm:pt>
    <dgm:pt modelId="{461467DD-9AA0-43E5-BCC9-B64CC35BE35B}" type="pres">
      <dgm:prSet presAssocID="{1989B65B-E339-4E0B-A157-D311224CE231}" presName="imgShp" presStyleLbl="fgImgPlace1" presStyleIdx="5" presStyleCnt="7"/>
      <dgm:spPr/>
    </dgm:pt>
    <dgm:pt modelId="{794926B4-2B87-47EF-85F3-6312CDB569EE}" type="pres">
      <dgm:prSet presAssocID="{1989B65B-E339-4E0B-A157-D311224CE231}" presName="txShp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2CA605-C59F-426F-969F-2B8CFF29968F}" type="pres">
      <dgm:prSet presAssocID="{704639C9-1553-4221-9A78-4CAC1C8E75E8}" presName="spacing" presStyleCnt="0"/>
      <dgm:spPr/>
    </dgm:pt>
    <dgm:pt modelId="{12863C51-64CC-4A8B-AB38-8A31BD12B56E}" type="pres">
      <dgm:prSet presAssocID="{EB14222B-E0BC-462D-B3D3-A567A32484A4}" presName="composite" presStyleCnt="0"/>
      <dgm:spPr/>
    </dgm:pt>
    <dgm:pt modelId="{B98EB6A0-B1BC-44DD-BE83-6CA73AACF1B5}" type="pres">
      <dgm:prSet presAssocID="{EB14222B-E0BC-462D-B3D3-A567A32484A4}" presName="imgShp" presStyleLbl="fgImgPlace1" presStyleIdx="6" presStyleCnt="7"/>
      <dgm:spPr/>
    </dgm:pt>
    <dgm:pt modelId="{B23AEF62-B992-4403-AD20-7A9BE18A187D}" type="pres">
      <dgm:prSet presAssocID="{EB14222B-E0BC-462D-B3D3-A567A32484A4}" presName="txShp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D418C3-FBF5-47BE-8E74-8D08B7A4F58C}" srcId="{CCEF24B1-1CAA-4C93-A056-F49C2ED499F8}" destId="{7CE25F05-DEFD-426B-9499-681CCF58E7E0}" srcOrd="2" destOrd="0" parTransId="{3898657A-53ED-44E3-A4B7-3EA32D340FF7}" sibTransId="{FF8FCA51-5074-4053-8F80-B0117F357F8D}"/>
    <dgm:cxn modelId="{C0A8FA19-52F5-4F41-9094-93979A40B171}" type="presOf" srcId="{D5D9A106-A351-4B34-A443-0AD9AAD656A7}" destId="{AAB3F012-EE3B-4425-BF5F-1D2DCE3CCD50}" srcOrd="0" destOrd="0" presId="urn:microsoft.com/office/officeart/2005/8/layout/vList3#1"/>
    <dgm:cxn modelId="{81746EC4-FA68-4525-A295-C1DA81E78F30}" type="presOf" srcId="{F7CDE3D5-07C4-4521-9E42-C1168E257843}" destId="{0A85057C-F249-45E2-A3F6-96DF170AB1BE}" srcOrd="0" destOrd="0" presId="urn:microsoft.com/office/officeart/2005/8/layout/vList3#1"/>
    <dgm:cxn modelId="{041E8683-9BFE-43D0-8BB3-18A1863A6A39}" srcId="{CCEF24B1-1CAA-4C93-A056-F49C2ED499F8}" destId="{EB14222B-E0BC-462D-B3D3-A567A32484A4}" srcOrd="6" destOrd="0" parTransId="{DCBEF88D-C0FE-4F49-974C-B2EFC39C5A95}" sibTransId="{359DE60D-802F-41EE-98F8-B20C011C7BAC}"/>
    <dgm:cxn modelId="{D40FB404-43ED-4342-BACE-2F5D48CAA47C}" srcId="{CCEF24B1-1CAA-4C93-A056-F49C2ED499F8}" destId="{C26682E0-30CA-4E01-B825-E7BDAB7C68D5}" srcOrd="1" destOrd="0" parTransId="{7917BF5F-EFDE-4BA9-B77B-75E78BD49B71}" sibTransId="{FED92D75-49D2-409A-98A2-08C5019110E5}"/>
    <dgm:cxn modelId="{8EBDF31F-0323-4280-BB41-923B016CEE3C}" type="presOf" srcId="{AD6287E9-6EAA-4CE7-8711-82B9E8FC0D89}" destId="{75D22F95-C137-4F21-8870-132505C92218}" srcOrd="0" destOrd="0" presId="urn:microsoft.com/office/officeart/2005/8/layout/vList3#1"/>
    <dgm:cxn modelId="{0B8AA28A-CD82-4E70-A260-F80CCE54D408}" srcId="{CCEF24B1-1CAA-4C93-A056-F49C2ED499F8}" destId="{D5D9A106-A351-4B34-A443-0AD9AAD656A7}" srcOrd="0" destOrd="0" parTransId="{54A8F9D2-4A79-4DD2-94EA-B0B29155DA13}" sibTransId="{E9B6B2E1-73D5-451E-A7C0-33C9A32866F1}"/>
    <dgm:cxn modelId="{5BF02A37-4324-4F26-98FB-CF786FAE9794}" srcId="{CCEF24B1-1CAA-4C93-A056-F49C2ED499F8}" destId="{F7CDE3D5-07C4-4521-9E42-C1168E257843}" srcOrd="4" destOrd="0" parTransId="{85FC4F3A-F515-43B6-B317-A1A73E828C3C}" sibTransId="{334B17B1-2D9F-4F15-AF77-4B9CEADD1D9D}"/>
    <dgm:cxn modelId="{77C2B8E4-D233-475F-BE8A-574811E71E6C}" type="presOf" srcId="{1989B65B-E339-4E0B-A157-D311224CE231}" destId="{794926B4-2B87-47EF-85F3-6312CDB569EE}" srcOrd="0" destOrd="0" presId="urn:microsoft.com/office/officeart/2005/8/layout/vList3#1"/>
    <dgm:cxn modelId="{7EB1D681-9907-4F42-9977-DC9AE9E0F446}" type="presOf" srcId="{C26682E0-30CA-4E01-B825-E7BDAB7C68D5}" destId="{45242047-F36A-4493-B0D8-965C3308A689}" srcOrd="0" destOrd="0" presId="urn:microsoft.com/office/officeart/2005/8/layout/vList3#1"/>
    <dgm:cxn modelId="{E640B4D5-1626-467F-93B2-13C1088DC363}" srcId="{CCEF24B1-1CAA-4C93-A056-F49C2ED499F8}" destId="{AD6287E9-6EAA-4CE7-8711-82B9E8FC0D89}" srcOrd="3" destOrd="0" parTransId="{3BF0F210-43A9-4CAB-A016-183B0B642EDD}" sibTransId="{923E0AFC-E51D-4AAE-9AA8-B9A82244D7E0}"/>
    <dgm:cxn modelId="{528348B8-2DDF-466F-8015-7F1BECF5A56F}" type="presOf" srcId="{CCEF24B1-1CAA-4C93-A056-F49C2ED499F8}" destId="{0EE4B70C-06CA-4E4A-AA26-EB7CFB4B28E7}" srcOrd="0" destOrd="0" presId="urn:microsoft.com/office/officeart/2005/8/layout/vList3#1"/>
    <dgm:cxn modelId="{C8751E74-DCF9-4FC4-8B1D-C045E12FB368}" type="presOf" srcId="{7CE25F05-DEFD-426B-9499-681CCF58E7E0}" destId="{C4A032A9-3F65-4DD8-8118-7D6BA7967D3F}" srcOrd="0" destOrd="0" presId="urn:microsoft.com/office/officeart/2005/8/layout/vList3#1"/>
    <dgm:cxn modelId="{37905875-78EA-4F38-B01E-8778A49C6111}" type="presOf" srcId="{EB14222B-E0BC-462D-B3D3-A567A32484A4}" destId="{B23AEF62-B992-4403-AD20-7A9BE18A187D}" srcOrd="0" destOrd="0" presId="urn:microsoft.com/office/officeart/2005/8/layout/vList3#1"/>
    <dgm:cxn modelId="{D214CB4A-D28E-4D53-8771-911F924CB9A5}" srcId="{CCEF24B1-1CAA-4C93-A056-F49C2ED499F8}" destId="{1989B65B-E339-4E0B-A157-D311224CE231}" srcOrd="5" destOrd="0" parTransId="{BF5FBA7D-6A1A-4432-A534-C7CE5C6D4D24}" sibTransId="{704639C9-1553-4221-9A78-4CAC1C8E75E8}"/>
    <dgm:cxn modelId="{97E4FF13-E482-471E-AF9A-1C13744C8B4F}" type="presParOf" srcId="{0EE4B70C-06CA-4E4A-AA26-EB7CFB4B28E7}" destId="{8FC56413-78F4-4DB1-B3E1-6E16893846C9}" srcOrd="0" destOrd="0" presId="urn:microsoft.com/office/officeart/2005/8/layout/vList3#1"/>
    <dgm:cxn modelId="{511BC24B-ADAA-44DE-9E03-827266F674B9}" type="presParOf" srcId="{8FC56413-78F4-4DB1-B3E1-6E16893846C9}" destId="{F2174D85-46BD-4951-80F0-37FD7BACDF57}" srcOrd="0" destOrd="0" presId="urn:microsoft.com/office/officeart/2005/8/layout/vList3#1"/>
    <dgm:cxn modelId="{9A19FB38-593B-4870-A779-1D4AE4D529F9}" type="presParOf" srcId="{8FC56413-78F4-4DB1-B3E1-6E16893846C9}" destId="{AAB3F012-EE3B-4425-BF5F-1D2DCE3CCD50}" srcOrd="1" destOrd="0" presId="urn:microsoft.com/office/officeart/2005/8/layout/vList3#1"/>
    <dgm:cxn modelId="{7EF5B8C1-C743-425D-9F8A-A5D96E939810}" type="presParOf" srcId="{0EE4B70C-06CA-4E4A-AA26-EB7CFB4B28E7}" destId="{8051C4B8-AB24-4674-8EFE-D97AF70FDB95}" srcOrd="1" destOrd="0" presId="urn:microsoft.com/office/officeart/2005/8/layout/vList3#1"/>
    <dgm:cxn modelId="{7A58E640-6843-443F-9B24-980F88A40E40}" type="presParOf" srcId="{0EE4B70C-06CA-4E4A-AA26-EB7CFB4B28E7}" destId="{5000229B-06D4-4DE4-B47E-487554F39572}" srcOrd="2" destOrd="0" presId="urn:microsoft.com/office/officeart/2005/8/layout/vList3#1"/>
    <dgm:cxn modelId="{1A3A7D26-D42E-4F0B-81D5-AE65748732E8}" type="presParOf" srcId="{5000229B-06D4-4DE4-B47E-487554F39572}" destId="{406CED88-8A81-4A28-96BF-22EB60333FC3}" srcOrd="0" destOrd="0" presId="urn:microsoft.com/office/officeart/2005/8/layout/vList3#1"/>
    <dgm:cxn modelId="{D275FF47-F542-45F3-BC44-E283CA3A96DF}" type="presParOf" srcId="{5000229B-06D4-4DE4-B47E-487554F39572}" destId="{45242047-F36A-4493-B0D8-965C3308A689}" srcOrd="1" destOrd="0" presId="urn:microsoft.com/office/officeart/2005/8/layout/vList3#1"/>
    <dgm:cxn modelId="{D6C5CA6A-B94F-482D-BD47-CA28CE4805B3}" type="presParOf" srcId="{0EE4B70C-06CA-4E4A-AA26-EB7CFB4B28E7}" destId="{C5D3AD56-1FE7-4F93-81FB-E334D5936D20}" srcOrd="3" destOrd="0" presId="urn:microsoft.com/office/officeart/2005/8/layout/vList3#1"/>
    <dgm:cxn modelId="{9040CBBB-E109-4F0E-A171-9D4B2301507E}" type="presParOf" srcId="{0EE4B70C-06CA-4E4A-AA26-EB7CFB4B28E7}" destId="{10D6C785-2AAA-48DC-B010-7D6EECBBA44C}" srcOrd="4" destOrd="0" presId="urn:microsoft.com/office/officeart/2005/8/layout/vList3#1"/>
    <dgm:cxn modelId="{C04650A8-BC2D-4317-BB13-919F9CAD9450}" type="presParOf" srcId="{10D6C785-2AAA-48DC-B010-7D6EECBBA44C}" destId="{B09B9D29-EFB1-40DB-961E-5A746D6E9E9E}" srcOrd="0" destOrd="0" presId="urn:microsoft.com/office/officeart/2005/8/layout/vList3#1"/>
    <dgm:cxn modelId="{416C99A5-38A5-4067-BB1E-7C5AFF00F025}" type="presParOf" srcId="{10D6C785-2AAA-48DC-B010-7D6EECBBA44C}" destId="{C4A032A9-3F65-4DD8-8118-7D6BA7967D3F}" srcOrd="1" destOrd="0" presId="urn:microsoft.com/office/officeart/2005/8/layout/vList3#1"/>
    <dgm:cxn modelId="{6C88023F-6101-4B22-AD42-6A7B70820866}" type="presParOf" srcId="{0EE4B70C-06CA-4E4A-AA26-EB7CFB4B28E7}" destId="{50B0E2A2-A302-4123-A18F-5B97393559B2}" srcOrd="5" destOrd="0" presId="urn:microsoft.com/office/officeart/2005/8/layout/vList3#1"/>
    <dgm:cxn modelId="{3B8BE3F0-1D17-40EE-BDEC-A8C33E561213}" type="presParOf" srcId="{0EE4B70C-06CA-4E4A-AA26-EB7CFB4B28E7}" destId="{712157AC-6535-4A18-9219-81D03588FAEA}" srcOrd="6" destOrd="0" presId="urn:microsoft.com/office/officeart/2005/8/layout/vList3#1"/>
    <dgm:cxn modelId="{9A70C0FE-2FF5-498C-9967-191A9608B025}" type="presParOf" srcId="{712157AC-6535-4A18-9219-81D03588FAEA}" destId="{27478ADF-00CA-4A5E-9384-0331FDB5B2C1}" srcOrd="0" destOrd="0" presId="urn:microsoft.com/office/officeart/2005/8/layout/vList3#1"/>
    <dgm:cxn modelId="{69507F85-DDDA-40E7-A97E-65EA07701FCF}" type="presParOf" srcId="{712157AC-6535-4A18-9219-81D03588FAEA}" destId="{75D22F95-C137-4F21-8870-132505C92218}" srcOrd="1" destOrd="0" presId="urn:microsoft.com/office/officeart/2005/8/layout/vList3#1"/>
    <dgm:cxn modelId="{7920D7EF-1091-4E79-B9D4-57E9A2D47DDF}" type="presParOf" srcId="{0EE4B70C-06CA-4E4A-AA26-EB7CFB4B28E7}" destId="{AAF25B14-5ADA-471C-846F-D79D1CD1677B}" srcOrd="7" destOrd="0" presId="urn:microsoft.com/office/officeart/2005/8/layout/vList3#1"/>
    <dgm:cxn modelId="{1D58ADD8-A35F-42FA-B855-DA201AA3BB94}" type="presParOf" srcId="{0EE4B70C-06CA-4E4A-AA26-EB7CFB4B28E7}" destId="{BDA23EDA-D15F-470A-B548-8F58F81698E7}" srcOrd="8" destOrd="0" presId="urn:microsoft.com/office/officeart/2005/8/layout/vList3#1"/>
    <dgm:cxn modelId="{BE50111A-B89D-4E20-8348-B8D0F1B0C0EB}" type="presParOf" srcId="{BDA23EDA-D15F-470A-B548-8F58F81698E7}" destId="{D9D1C613-E177-420A-8C36-C396AC79144F}" srcOrd="0" destOrd="0" presId="urn:microsoft.com/office/officeart/2005/8/layout/vList3#1"/>
    <dgm:cxn modelId="{7ECA6336-EF98-41B2-8F55-6DE544546274}" type="presParOf" srcId="{BDA23EDA-D15F-470A-B548-8F58F81698E7}" destId="{0A85057C-F249-45E2-A3F6-96DF170AB1BE}" srcOrd="1" destOrd="0" presId="urn:microsoft.com/office/officeart/2005/8/layout/vList3#1"/>
    <dgm:cxn modelId="{E6362EB9-7553-48AD-8D1D-DDE833136944}" type="presParOf" srcId="{0EE4B70C-06CA-4E4A-AA26-EB7CFB4B28E7}" destId="{BCFE1F67-FC69-4F97-B3FB-35E39A347971}" srcOrd="9" destOrd="0" presId="urn:microsoft.com/office/officeart/2005/8/layout/vList3#1"/>
    <dgm:cxn modelId="{A15CB0D4-8463-432F-9BCF-52D1F71DFA16}" type="presParOf" srcId="{0EE4B70C-06CA-4E4A-AA26-EB7CFB4B28E7}" destId="{D99E7C8B-6F5B-453D-8324-4E276D7424F1}" srcOrd="10" destOrd="0" presId="urn:microsoft.com/office/officeart/2005/8/layout/vList3#1"/>
    <dgm:cxn modelId="{5391F245-9944-4CA4-BEB2-7C6C383A067D}" type="presParOf" srcId="{D99E7C8B-6F5B-453D-8324-4E276D7424F1}" destId="{461467DD-9AA0-43E5-BCC9-B64CC35BE35B}" srcOrd="0" destOrd="0" presId="urn:microsoft.com/office/officeart/2005/8/layout/vList3#1"/>
    <dgm:cxn modelId="{E0878445-CBA4-46EC-93F4-4BEA57BD1137}" type="presParOf" srcId="{D99E7C8B-6F5B-453D-8324-4E276D7424F1}" destId="{794926B4-2B87-47EF-85F3-6312CDB569EE}" srcOrd="1" destOrd="0" presId="urn:microsoft.com/office/officeart/2005/8/layout/vList3#1"/>
    <dgm:cxn modelId="{7CF8079D-8711-49A8-8C7F-E0E079CE7556}" type="presParOf" srcId="{0EE4B70C-06CA-4E4A-AA26-EB7CFB4B28E7}" destId="{C32CA605-C59F-426F-969F-2B8CFF29968F}" srcOrd="11" destOrd="0" presId="urn:microsoft.com/office/officeart/2005/8/layout/vList3#1"/>
    <dgm:cxn modelId="{CB5F640B-C05B-4536-BB43-2D907B5B6F46}" type="presParOf" srcId="{0EE4B70C-06CA-4E4A-AA26-EB7CFB4B28E7}" destId="{12863C51-64CC-4A8B-AB38-8A31BD12B56E}" srcOrd="12" destOrd="0" presId="urn:microsoft.com/office/officeart/2005/8/layout/vList3#1"/>
    <dgm:cxn modelId="{470848B7-DC08-48FB-9768-8FED087FBFE3}" type="presParOf" srcId="{12863C51-64CC-4A8B-AB38-8A31BD12B56E}" destId="{B98EB6A0-B1BC-44DD-BE83-6CA73AACF1B5}" srcOrd="0" destOrd="0" presId="urn:microsoft.com/office/officeart/2005/8/layout/vList3#1"/>
    <dgm:cxn modelId="{2E1F4711-B524-4D8F-82DA-30391DBF6B3B}" type="presParOf" srcId="{12863C51-64CC-4A8B-AB38-8A31BD12B56E}" destId="{B23AEF62-B992-4403-AD20-7A9BE18A187D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550A5E-912B-4FAC-A316-62210961DE8D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C8A996-F5A3-40FB-BAFC-88D15AB997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143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447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C516B-CCA5-4E5E-B6BE-A2AF19179A23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2F509-A801-4963-82DE-E27F71A76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1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C516B-CCA5-4E5E-B6BE-A2AF19179A23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2F509-A801-4963-82DE-E27F71A76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99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C516B-CCA5-4E5E-B6BE-A2AF19179A23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2F509-A801-4963-82DE-E27F71A76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4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C516B-CCA5-4E5E-B6BE-A2AF19179A23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2F509-A801-4963-82DE-E27F71A76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72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C516B-CCA5-4E5E-B6BE-A2AF19179A23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2F509-A801-4963-82DE-E27F71A76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80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C516B-CCA5-4E5E-B6BE-A2AF19179A23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2F509-A801-4963-82DE-E27F71A76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7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C516B-CCA5-4E5E-B6BE-A2AF19179A23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2F509-A801-4963-82DE-E27F71A76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27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C516B-CCA5-4E5E-B6BE-A2AF19179A23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2F509-A801-4963-82DE-E27F71A76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29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C516B-CCA5-4E5E-B6BE-A2AF19179A23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2F509-A801-4963-82DE-E27F71A76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61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C516B-CCA5-4E5E-B6BE-A2AF19179A23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2F509-A801-4963-82DE-E27F71A76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90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C516B-CCA5-4E5E-B6BE-A2AF19179A23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2F509-A801-4963-82DE-E27F71A76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12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C516B-CCA5-4E5E-B6BE-A2AF19179A23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2F509-A801-4963-82DE-E27F71A76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205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4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png"/><Relationship Id="rId4" Type="http://schemas.openxmlformats.org/officeDocument/2006/relationships/image" Target="../media/image19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7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4.png"/><Relationship Id="rId7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.png"/><Relationship Id="rId4" Type="http://schemas.openxmlformats.org/officeDocument/2006/relationships/image" Target="../media/image46.pn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e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8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4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69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74.png"/><Relationship Id="rId10" Type="http://schemas.microsoft.com/office/2007/relationships/diagramDrawing" Target="../diagrams/drawing1.xml"/><Relationship Id="rId4" Type="http://schemas.openxmlformats.org/officeDocument/2006/relationships/image" Target="../media/image70.png"/><Relationship Id="rId9" Type="http://schemas.openxmlformats.org/officeDocument/2006/relationships/diagramColors" Target="../diagrams/colors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69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5" Type="http://schemas.openxmlformats.org/officeDocument/2006/relationships/image" Target="../media/image74.png"/><Relationship Id="rId10" Type="http://schemas.microsoft.com/office/2007/relationships/diagramDrawing" Target="../diagrams/drawing2.xml"/><Relationship Id="rId4" Type="http://schemas.openxmlformats.org/officeDocument/2006/relationships/image" Target="../media/image70.png"/><Relationship Id="rId9" Type="http://schemas.openxmlformats.org/officeDocument/2006/relationships/diagramColors" Target="../diagrams/colors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4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4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74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74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69.png"/><Relationship Id="rId7" Type="http://schemas.openxmlformats.org/officeDocument/2006/relationships/image" Target="../media/image84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74.png"/><Relationship Id="rId10" Type="http://schemas.openxmlformats.org/officeDocument/2006/relationships/image" Target="../media/image87.jpeg"/><Relationship Id="rId4" Type="http://schemas.openxmlformats.org/officeDocument/2006/relationships/image" Target="../media/image70.png"/><Relationship Id="rId9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92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74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3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11" Type="http://schemas.openxmlformats.org/officeDocument/2006/relationships/image" Target="../media/image11.png"/><Relationship Id="rId5" Type="http://schemas.openxmlformats.org/officeDocument/2006/relationships/image" Target="../media/image96.png"/><Relationship Id="rId15" Type="http://schemas.openxmlformats.org/officeDocument/2006/relationships/image" Target="../media/image105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8.png"/><Relationship Id="rId12" Type="http://schemas.openxmlformats.org/officeDocument/2006/relationships/image" Target="../media/image1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7.png"/><Relationship Id="rId11" Type="http://schemas.openxmlformats.org/officeDocument/2006/relationships/image" Target="../media/image114.png"/><Relationship Id="rId5" Type="http://schemas.openxmlformats.org/officeDocument/2006/relationships/image" Target="../media/image106.png"/><Relationship Id="rId10" Type="http://schemas.openxmlformats.org/officeDocument/2006/relationships/image" Target="../media/image113.png"/><Relationship Id="rId4" Type="http://schemas.openxmlformats.org/officeDocument/2006/relationships/image" Target="../media/image94.png"/><Relationship Id="rId9" Type="http://schemas.openxmlformats.org/officeDocument/2006/relationships/image" Target="../media/image11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94.png"/><Relationship Id="rId9" Type="http://schemas.openxmlformats.org/officeDocument/2006/relationships/image" Target="../media/image11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94.png"/><Relationship Id="rId9" Type="http://schemas.openxmlformats.org/officeDocument/2006/relationships/image" Target="../media/image121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94.png"/><Relationship Id="rId9" Type="http://schemas.openxmlformats.org/officeDocument/2006/relationships/image" Target="../media/image12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10" Type="http://schemas.openxmlformats.org/officeDocument/2006/relationships/image" Target="../media/image128.jpeg"/><Relationship Id="rId4" Type="http://schemas.openxmlformats.org/officeDocument/2006/relationships/image" Target="../media/image94.png"/><Relationship Id="rId9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06.png"/><Relationship Id="rId7" Type="http://schemas.openxmlformats.org/officeDocument/2006/relationships/image" Target="../media/image10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3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7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9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1.png"/><Relationship Id="rId4" Type="http://schemas.openxmlformats.org/officeDocument/2006/relationships/image" Target="../media/image13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2.png"/><Relationship Id="rId4" Type="http://schemas.openxmlformats.org/officeDocument/2006/relationships/image" Target="../media/image13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3.gif"/><Relationship Id="rId4" Type="http://schemas.openxmlformats.org/officeDocument/2006/relationships/image" Target="../media/image1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4.gif"/><Relationship Id="rId4" Type="http://schemas.openxmlformats.org/officeDocument/2006/relationships/image" Target="../media/image13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5.png"/><Relationship Id="rId4" Type="http://schemas.openxmlformats.org/officeDocument/2006/relationships/image" Target="../media/image13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6.png"/><Relationship Id="rId4" Type="http://schemas.openxmlformats.org/officeDocument/2006/relationships/image" Target="../media/image13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7.png"/><Relationship Id="rId4" Type="http://schemas.openxmlformats.org/officeDocument/2006/relationships/image" Target="../media/image1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emf"/><Relationship Id="rId5" Type="http://schemas.openxmlformats.org/officeDocument/2006/relationships/image" Target="../media/image148.emf"/><Relationship Id="rId4" Type="http://schemas.openxmlformats.org/officeDocument/2006/relationships/image" Target="../media/image13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0.png"/><Relationship Id="rId4" Type="http://schemas.openxmlformats.org/officeDocument/2006/relationships/image" Target="../media/image13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53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3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4.emf"/><Relationship Id="rId4" Type="http://schemas.openxmlformats.org/officeDocument/2006/relationships/image" Target="../media/image13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5.png"/><Relationship Id="rId4" Type="http://schemas.openxmlformats.org/officeDocument/2006/relationships/image" Target="../media/image13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0.png"/><Relationship Id="rId4" Type="http://schemas.openxmlformats.org/officeDocument/2006/relationships/image" Target="../media/image13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6.png"/><Relationship Id="rId4" Type="http://schemas.openxmlformats.org/officeDocument/2006/relationships/image" Target="../media/image13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6.png"/><Relationship Id="rId4" Type="http://schemas.openxmlformats.org/officeDocument/2006/relationships/image" Target="../media/image13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emf"/><Relationship Id="rId5" Type="http://schemas.openxmlformats.org/officeDocument/2006/relationships/image" Target="../media/image148.emf"/><Relationship Id="rId4" Type="http://schemas.openxmlformats.org/officeDocument/2006/relationships/image" Target="../media/image13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7.png"/><Relationship Id="rId4" Type="http://schemas.openxmlformats.org/officeDocument/2006/relationships/image" Target="../media/image139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38.png"/><Relationship Id="rId7" Type="http://schemas.openxmlformats.org/officeDocument/2006/relationships/image" Target="../media/image136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6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23C3734D-CDAA-43B3-9AD2-5ECA876EFF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55" y="1057400"/>
            <a:ext cx="4899912" cy="4718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B710EDD-2ABD-4272-B1DC-BE7964630E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855"/>
            <a:ext cx="9144000" cy="9486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40" y="5938238"/>
            <a:ext cx="9144000" cy="9324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50C3704-1307-4FFF-B9ED-795D45CD02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6" y="31016"/>
            <a:ext cx="884684" cy="1716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62E189E-3512-430D-9B5A-826D7919832C}"/>
              </a:ext>
            </a:extLst>
          </p:cNvPr>
          <p:cNvSpPr txBox="1"/>
          <p:nvPr/>
        </p:nvSpPr>
        <p:spPr>
          <a:xfrm>
            <a:off x="561474" y="1532565"/>
            <a:ext cx="504399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«Формирование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метапредметных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компетенций в условиях обучения с применением дистанционных образовательных технологий и электронного образования»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27F03033-CEDF-414A-86A0-830A6B9701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36" y="782754"/>
            <a:ext cx="724664" cy="7040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EB94ED9-DF4E-4386-B2C3-9422F19274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604" y="1193011"/>
            <a:ext cx="1440000" cy="144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0B046D2E-0532-4434-AE66-13B20476BA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47" y="1193011"/>
            <a:ext cx="1440000" cy="144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8A8501AC-F9B8-40D9-9EE0-70649E9A84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261" y="1171386"/>
            <a:ext cx="1440000" cy="144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3B60D394-89E9-4460-B306-360D0990FE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604" y="2684249"/>
            <a:ext cx="1440000" cy="1440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D8E87BDC-4EEF-43FE-A914-622579F4A3D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47" y="2681492"/>
            <a:ext cx="1440000" cy="1440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D1F15F0D-DAD3-4F1A-821F-F1790745D18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261" y="2684249"/>
            <a:ext cx="1440000" cy="1440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BD43CACB-E192-460C-8C67-5A84774BEE1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428" y="4186416"/>
            <a:ext cx="1440000" cy="1440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18192A16-6815-4ED4-B0C0-44EC7ABF27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47" y="4186416"/>
            <a:ext cx="1440000" cy="14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4" r="67438"/>
          <a:stretch/>
        </p:blipFill>
        <p:spPr>
          <a:xfrm>
            <a:off x="6024261" y="4197113"/>
            <a:ext cx="1440000" cy="1416317"/>
          </a:xfrm>
          <a:prstGeom prst="rect">
            <a:avLst/>
          </a:prstGeom>
        </p:spPr>
      </p:pic>
      <p:sp>
        <p:nvSpPr>
          <p:cNvPr id="26" name="Заголовок 1"/>
          <p:cNvSpPr>
            <a:spLocks noGrp="1"/>
          </p:cNvSpPr>
          <p:nvPr>
            <p:ph type="ctrTitle"/>
          </p:nvPr>
        </p:nvSpPr>
        <p:spPr>
          <a:xfrm>
            <a:off x="1595132" y="5553810"/>
            <a:ext cx="8897815" cy="111111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Georgia" pitchFamily="18" charset="0"/>
              </a:rPr>
              <a:t>МАОУ «Академический лицей №95 г. Челябинска»</a:t>
            </a:r>
            <a:endParaRPr lang="ru-RU" sz="20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62E189E-3512-430D-9B5A-826D7919832C}"/>
              </a:ext>
            </a:extLst>
          </p:cNvPr>
          <p:cNvSpPr txBox="1"/>
          <p:nvPr/>
        </p:nvSpPr>
        <p:spPr>
          <a:xfrm>
            <a:off x="3354394" y="0"/>
            <a:ext cx="7310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СЕМИНАР ДЛЯ УЧИТЕЛЕЙ НАЧАЛЬНЫХ КЛАССОВ</a:t>
            </a:r>
          </a:p>
        </p:txBody>
      </p:sp>
    </p:spTree>
    <p:extLst>
      <p:ext uri="{BB962C8B-B14F-4D97-AF65-F5344CB8AC3E}">
        <p14:creationId xmlns:p14="http://schemas.microsoft.com/office/powerpoint/2010/main" val="155114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images.myshared.ru/6/602649/slide_8.jpg"/>
          <p:cNvPicPr>
            <a:picLocks noChangeAspect="1" noChangeArrowheads="1"/>
          </p:cNvPicPr>
          <p:nvPr/>
        </p:nvPicPr>
        <p:blipFill>
          <a:blip r:embed="rId2" cstate="print"/>
          <a:srcRect t="22050" b="6551"/>
          <a:stretch>
            <a:fillRect/>
          </a:stretch>
        </p:blipFill>
        <p:spPr bwMode="auto">
          <a:xfrm>
            <a:off x="1919536" y="1135871"/>
            <a:ext cx="8439524" cy="4519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1631504" y="213279"/>
            <a:ext cx="7560840" cy="784772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Условия эффективности проектной деятельности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520840" y="5938238"/>
            <a:ext cx="9144000" cy="932456"/>
            <a:chOff x="-3160" y="5938238"/>
            <a:chExt cx="9144000" cy="932456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5512E87C-F29E-47E2-AFEC-F6E88013A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60" y="5938238"/>
              <a:ext cx="9144000" cy="93245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83BF1C6C-524C-4E9E-9153-AF751A537EC0}"/>
                </a:ext>
              </a:extLst>
            </p:cNvPr>
            <p:cNvSpPr txBox="1"/>
            <p:nvPr/>
          </p:nvSpPr>
          <p:spPr>
            <a:xfrm>
              <a:off x="245696" y="6159213"/>
              <a:ext cx="3087434" cy="241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200" dirty="0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Погорельская Наталья Павловна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C092FD5E-CCAC-437C-9B77-967B15542365}"/>
                </a:ext>
              </a:extLst>
            </p:cNvPr>
            <p:cNvSpPr txBox="1"/>
            <p:nvPr/>
          </p:nvSpPr>
          <p:spPr>
            <a:xfrm>
              <a:off x="231983" y="6400840"/>
              <a:ext cx="8755237" cy="266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«Формирование </a:t>
              </a:r>
              <a:r>
                <a:rPr lang="ru-RU" sz="1400" dirty="0" err="1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метапредметных</a:t>
              </a:r>
              <a:r>
                <a:rPr lang="ru-RU" sz="1400" dirty="0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 УУД в проектной деятельности обучающихся начальной школы»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9462256" y="0"/>
            <a:ext cx="884684" cy="1716790"/>
            <a:chOff x="7812360" y="0"/>
            <a:chExt cx="884684" cy="1716790"/>
          </a:xfrm>
        </p:grpSpPr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050C3704-1307-4FFF-B9ED-795D45CD0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360" y="0"/>
              <a:ext cx="884684" cy="17167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27F03033-CEDF-414A-86A0-830A6B970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370" y="751738"/>
              <a:ext cx="724664" cy="704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975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3075" y="228601"/>
            <a:ext cx="8153400" cy="39417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/>
              <a:t>	Обучение в рамках модели </a:t>
            </a:r>
            <a:r>
              <a:rPr lang="ru-RU" dirty="0">
                <a:solidFill>
                  <a:srgbClr val="FF0000"/>
                </a:solidFill>
              </a:rPr>
              <a:t>«Перевернутого класса» </a:t>
            </a:r>
            <a:r>
              <a:rPr lang="ru-RU" dirty="0"/>
              <a:t>происходит следующим образом:</a:t>
            </a:r>
          </a:p>
          <a:p>
            <a:pPr>
              <a:defRPr/>
            </a:pPr>
            <a:endParaRPr lang="ru-RU" dirty="0"/>
          </a:p>
          <a:p>
            <a:pPr marL="342900" indent="-342900">
              <a:buFontTx/>
              <a:buAutoNum type="arabicPeriod"/>
              <a:defRPr/>
            </a:pPr>
            <a:r>
              <a:rPr lang="ru-RU" dirty="0"/>
              <a:t>Учитель записывает </a:t>
            </a:r>
            <a:r>
              <a:rPr lang="ru-RU" dirty="0" err="1"/>
              <a:t>видеурок</a:t>
            </a:r>
            <a:r>
              <a:rPr lang="ru-RU" dirty="0"/>
              <a:t> (это могут быть готовые материалы из сети Интернет): 3-10 минут. </a:t>
            </a:r>
          </a:p>
          <a:p>
            <a:pPr marL="342900" indent="-342900">
              <a:buFontTx/>
              <a:buAutoNum type="arabicPeriod"/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2. Обучающиеся смотрят данные </a:t>
            </a:r>
            <a:r>
              <a:rPr lang="ru-RU" dirty="0" err="1"/>
              <a:t>видеоуроки</a:t>
            </a:r>
            <a:r>
              <a:rPr lang="ru-RU" dirty="0"/>
              <a:t> дома.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3. Урочное время используется для выполнения практических и/или творческих работ.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4. Контроль может быть проведен в виде игры, тестирующей полученные знания.</a:t>
            </a:r>
          </a:p>
          <a:p>
            <a:pPr algn="just">
              <a:lnSpc>
                <a:spcPct val="115000"/>
              </a:lnSpc>
              <a:defRPr/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1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0" y="69851"/>
            <a:ext cx="7239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https://i.ytimg.com/vi/qnpdd6btJ7A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0" t="12157" r="11765" b="39738"/>
          <a:stretch>
            <a:fillRect/>
          </a:stretch>
        </p:blipFill>
        <p:spPr bwMode="auto">
          <a:xfrm>
            <a:off x="4419600" y="3733800"/>
            <a:ext cx="38100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27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"/>
          <p:cNvSpPr>
            <a:spLocks noChangeArrowheads="1"/>
          </p:cNvSpPr>
          <p:nvPr/>
        </p:nvSpPr>
        <p:spPr bwMode="auto">
          <a:xfrm>
            <a:off x="1765300" y="533401"/>
            <a:ext cx="8464550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dirty="0"/>
              <a:t>Когда учитель только начинает организовывать подобную работу, необходимо учесть, что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ru-RU" altLang="ru-RU" sz="2000" dirty="0"/>
          </a:p>
          <a:p>
            <a:pPr marL="285750" indent="-285750">
              <a:spcBef>
                <a:spcPct val="0"/>
              </a:spcBef>
              <a:defRPr/>
            </a:pPr>
            <a:r>
              <a:rPr lang="ru-RU" altLang="ru-RU" sz="2000" dirty="0"/>
              <a:t>каждое учебное видео или электронные образовательные ресурсы следует сопровождать четкими учебными целями и поэтапной инструкцией; 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ru-RU" altLang="ru-RU" sz="2000" dirty="0"/>
              <a:t>учебное видео по теме можно сделать самим или найти в Интернете;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ru-RU" altLang="ru-RU" sz="2000" dirty="0"/>
              <a:t>обязательно нужно сопровождать каждое учебное видео заданием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ru-RU" altLang="ru-RU" sz="2000" dirty="0"/>
              <a:t>(если видео не содержит задания, то следует предложить ученикам составить несколько вопросов к видео, это могут быть вопросы общего характера и специальные вопросы к </a:t>
            </a:r>
            <a:r>
              <a:rPr lang="ru-RU" altLang="ru-RU" sz="2400" dirty="0"/>
              <a:t>отдельным</a:t>
            </a:r>
            <a:r>
              <a:rPr lang="ru-RU" altLang="ru-RU" sz="2000" dirty="0"/>
              <a:t> фрагментам видео)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ru-RU" altLang="ru-RU" sz="2000" dirty="0"/>
          </a:p>
        </p:txBody>
      </p:sp>
      <p:pic>
        <p:nvPicPr>
          <p:cNvPr id="8195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0" y="69851"/>
            <a:ext cx="7239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https://i.ytimg.com/vi/n2DF-Xiz85Q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9" t="56876" r="50026" b="13126"/>
          <a:stretch>
            <a:fillRect/>
          </a:stretch>
        </p:blipFill>
        <p:spPr bwMode="auto">
          <a:xfrm>
            <a:off x="5105400" y="4419600"/>
            <a:ext cx="30480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76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1"/>
          <p:cNvSpPr>
            <a:spLocks noChangeArrowheads="1"/>
          </p:cNvSpPr>
          <p:nvPr/>
        </p:nvSpPr>
        <p:spPr bwMode="auto">
          <a:xfrm>
            <a:off x="2133600" y="228601"/>
            <a:ext cx="7734300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600"/>
              <a:t>	</a:t>
            </a:r>
            <a:r>
              <a:rPr lang="ru-RU" altLang="ru-RU" sz="2000"/>
              <a:t>Таким образом, переход к модели </a:t>
            </a:r>
            <a:r>
              <a:rPr lang="ru-RU" altLang="ru-RU" sz="2000">
                <a:solidFill>
                  <a:srgbClr val="FF0000"/>
                </a:solidFill>
              </a:rPr>
              <a:t>«Перевернутого класса»</a:t>
            </a:r>
            <a:r>
              <a:rPr lang="ru-RU" altLang="ru-RU" sz="2000"/>
              <a:t> является переходом от главенства педагога к главенству ученика.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000"/>
              <a:t>	Данная модель позволяет возложить ответственность за знания ученика на его собственные плечи, тем самым давая ему стимул для дальнейшего творчества, направляя процесс обучения в русло практического применения полученных знаний.</a:t>
            </a:r>
            <a:endParaRPr lang="ru-RU" altLang="ru-RU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9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0" y="69851"/>
            <a:ext cx="7239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30740" r="18333" b="14445"/>
          <a:stretch>
            <a:fillRect/>
          </a:stretch>
        </p:blipFill>
        <p:spPr bwMode="auto">
          <a:xfrm>
            <a:off x="2743200" y="3284538"/>
            <a:ext cx="66675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5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-7938"/>
            <a:ext cx="91440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68888"/>
            <a:ext cx="9144000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1" y="857250"/>
            <a:ext cx="885825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11"/>
          <p:cNvSpPr txBox="1">
            <a:spLocks noChangeArrowheads="1"/>
          </p:cNvSpPr>
          <p:nvPr/>
        </p:nvSpPr>
        <p:spPr bwMode="auto">
          <a:xfrm>
            <a:off x="5540375" y="5316539"/>
            <a:ext cx="49291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Calibri" panose="020F0502020204030204" pitchFamily="34" charset="0"/>
              </a:rPr>
              <a:t>Сумина Светлана Ивановна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>
                <a:solidFill>
                  <a:schemeClr val="bg1"/>
                </a:solidFill>
                <a:latin typeface="Calibri" panose="020F0502020204030204" pitchFamily="34" charset="0"/>
              </a:rPr>
              <a:t>Учитель иностранного языка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>
                <a:solidFill>
                  <a:schemeClr val="bg1"/>
                </a:solidFill>
                <a:latin typeface="Calibri" panose="020F0502020204030204" pitchFamily="34" charset="0"/>
              </a:rPr>
              <a:t>МАОУ «Академический лицей № 95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>
                <a:solidFill>
                  <a:schemeClr val="bg1"/>
                </a:solidFill>
                <a:latin typeface="Calibri" panose="020F0502020204030204" pitchFamily="34" charset="0"/>
              </a:rPr>
              <a:t> г. Челябинска»</a:t>
            </a:r>
          </a:p>
        </p:txBody>
      </p:sp>
      <p:pic>
        <p:nvPicPr>
          <p:cNvPr id="5126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6" y="1866900"/>
            <a:ext cx="312261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38" y="1863726"/>
            <a:ext cx="3128962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1454151"/>
            <a:ext cx="7239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4"/>
          <p:cNvSpPr>
            <a:spLocks noChangeArrowheads="1"/>
          </p:cNvSpPr>
          <p:nvPr/>
        </p:nvSpPr>
        <p:spPr bwMode="auto">
          <a:xfrm>
            <a:off x="1775520" y="2573339"/>
            <a:ext cx="504056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ru-RU" alt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использование </a:t>
            </a:r>
            <a:r>
              <a:rPr lang="ru-RU" altLang="ru-RU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метапредметного</a:t>
            </a:r>
            <a:r>
              <a:rPr lang="ru-RU" alt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 подхода в экологическом образовании младших школьников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286250" y="155575"/>
          <a:ext cx="6294438" cy="903288"/>
        </p:xfrm>
        <a:graphic>
          <a:graphicData uri="http://schemas.openxmlformats.org/drawingml/2006/table">
            <a:tbl>
              <a:tblPr firstRow="1" firstCol="1" bandRow="1"/>
              <a:tblGrid>
                <a:gridCol w="2700791">
                  <a:extLst>
                    <a:ext uri="{9D8B030D-6E8A-4147-A177-3AD203B41FA5}">
                      <a16:colId xmlns="" xmlns:a16="http://schemas.microsoft.com/office/drawing/2014/main" val="884853564"/>
                    </a:ext>
                  </a:extLst>
                </a:gridCol>
                <a:gridCol w="3593647">
                  <a:extLst>
                    <a:ext uri="{9D8B030D-6E8A-4147-A177-3AD203B41FA5}">
                      <a16:colId xmlns="" xmlns:a16="http://schemas.microsoft.com/office/drawing/2014/main" val="4226068875"/>
                    </a:ext>
                  </a:extLst>
                </a:gridCol>
              </a:tblGrid>
              <a:tr h="9032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Муниципальное автономное общеобразовательное учреждение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«Академический лицей № 95 г. Челябинска»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454021, г. Челябинск, ул. Молдавская, д. 23 «б». 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Тел. (факс) 8 (351) 214-55-95, e-</a:t>
                      </a:r>
                      <a:r>
                        <a:rPr lang="ru-RU" sz="900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mail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mounosh95@mail.ru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934218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013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3"/>
          <p:cNvSpPr>
            <a:spLocks noChangeArrowheads="1"/>
          </p:cNvSpPr>
          <p:nvPr/>
        </p:nvSpPr>
        <p:spPr bwMode="auto">
          <a:xfrm>
            <a:off x="1109663" y="476251"/>
            <a:ext cx="7092951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Заставить полюбить природу нельзя, но помочь полюбить можно.</a:t>
            </a:r>
            <a:br>
              <a:rPr lang="ru-RU" altLang="ru-RU" sz="3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ru-RU" altLang="ru-RU" sz="3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Н. И. Сладков</a:t>
            </a:r>
          </a:p>
        </p:txBody>
      </p:sp>
      <p:pic>
        <p:nvPicPr>
          <p:cNvPr id="6147" name="Picture 4" descr="https://www.vippng.com/png/full/160-1606548_green-earth-hands-go-green-clip-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t="11006" r="9259" b="7513"/>
          <a:stretch>
            <a:fillRect/>
          </a:stretch>
        </p:blipFill>
        <p:spPr bwMode="auto">
          <a:xfrm>
            <a:off x="3000376" y="3162300"/>
            <a:ext cx="3527425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91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ъект 2"/>
          <p:cNvSpPr>
            <a:spLocks noGrp="1"/>
          </p:cNvSpPr>
          <p:nvPr>
            <p:ph idx="1"/>
          </p:nvPr>
        </p:nvSpPr>
        <p:spPr>
          <a:xfrm>
            <a:off x="2063751" y="404813"/>
            <a:ext cx="6346825" cy="3879850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2400" b="1"/>
              <a:t>Экологическое образование </a:t>
            </a:r>
            <a:r>
              <a:rPr lang="ru-RU" altLang="ru-RU" sz="2400"/>
              <a:t>– это сложный и длительный социально-педагогический процесс, направленный не только на овладение знаниями и умениями, но и на развитие мышления, эмоций, воли учащихся, их деятельности по защите, уходу и улучшению природной среды. </a:t>
            </a:r>
          </a:p>
        </p:txBody>
      </p:sp>
      <p:pic>
        <p:nvPicPr>
          <p:cNvPr id="7171" name="Picture 6" descr="https://im0-tub-ru.yandex.net/i?id=33069fda2c8ea50a04f85032b66410ce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3573463"/>
            <a:ext cx="31686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73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9288" y="260350"/>
            <a:ext cx="6348412" cy="3881438"/>
          </a:xfrm>
        </p:spPr>
        <p:txBody>
          <a:bodyPr rtlCol="0">
            <a:normAutofit fontScale="70000" lnSpcReduction="20000"/>
          </a:bodyPr>
          <a:lstStyle/>
          <a:p>
            <a:pPr marL="0" indent="0">
              <a:buNone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од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метапредметностью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мы понимаем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умения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 универсальные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учебные действия (УУД) – так, как это сформулировано в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ФГОС. </a:t>
            </a:r>
          </a:p>
          <a:p>
            <a:pPr marL="0" indent="0" algn="ctr">
              <a:buNone/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Можно выделить несколько групп </a:t>
            </a:r>
            <a:r>
              <a:rPr lang="ru-RU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метапредметных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умений. 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 3" charset="2"/>
              <a:buChar char=""/>
              <a:defRPr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Прежде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всего, это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умение планировать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собственную деятельность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buFont typeface="Wingdings 3" charset="2"/>
              <a:buChar char=""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Второй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метапредметный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результат – способность эффективно действовать в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группе.</a:t>
            </a:r>
          </a:p>
          <a:p>
            <a:pPr>
              <a:buFont typeface="Wingdings 3" charset="2"/>
              <a:buChar char=""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Еще одна группа универсальных учебных действий связана с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компьютерной грамотностью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школьников и их способностью использовать данные из сети Интернет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для решения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различных задач.</a:t>
            </a:r>
          </a:p>
          <a:p>
            <a:pPr>
              <a:buFont typeface="Wingdings 3" charset="2"/>
              <a:buChar char=""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195" name="Picture 8" descr="https://dop.pskovedu.ru/file/download/dop/3D6AE432267EB8A2195DFC409F9876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4114801"/>
            <a:ext cx="3648075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3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https://im0-tub-ru.yandex.net/i?id=33069fda2c8ea50a04f85032b66410ce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725489"/>
            <a:ext cx="302418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8" descr="https://dop.pskovedu.ru/file/download/dop/3D6AE432267EB8A2195DFC409F98769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1333501"/>
            <a:ext cx="3376612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Прямоугольник 3"/>
          <p:cNvSpPr>
            <a:spLocks noChangeArrowheads="1"/>
          </p:cNvSpPr>
          <p:nvPr/>
        </p:nvSpPr>
        <p:spPr bwMode="auto">
          <a:xfrm>
            <a:off x="1558926" y="404814"/>
            <a:ext cx="4595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Экологическое образование </a:t>
            </a:r>
            <a:endParaRPr lang="ru-RU" altLang="ru-RU" sz="280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21" name="Прямоугольник 8"/>
          <p:cNvSpPr>
            <a:spLocks noChangeArrowheads="1"/>
          </p:cNvSpPr>
          <p:nvPr/>
        </p:nvSpPr>
        <p:spPr bwMode="auto">
          <a:xfrm>
            <a:off x="5159376" y="928689"/>
            <a:ext cx="36417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Метапредметность </a:t>
            </a:r>
            <a:endParaRPr lang="ru-RU" altLang="ru-RU" sz="3200">
              <a:solidFill>
                <a:schemeClr val="tx1"/>
              </a:solidFill>
            </a:endParaRPr>
          </a:p>
        </p:txBody>
      </p:sp>
      <p:sp>
        <p:nvSpPr>
          <p:cNvPr id="5" name="Крест 4"/>
          <p:cNvSpPr/>
          <p:nvPr/>
        </p:nvSpPr>
        <p:spPr>
          <a:xfrm>
            <a:off x="4727575" y="2349501"/>
            <a:ext cx="863600" cy="792163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Равно 5"/>
          <p:cNvSpPr/>
          <p:nvPr/>
        </p:nvSpPr>
        <p:spPr>
          <a:xfrm>
            <a:off x="2063750" y="4724400"/>
            <a:ext cx="1479550" cy="649288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224" name="Прямоугольник 6"/>
          <p:cNvSpPr>
            <a:spLocks noChangeArrowheads="1"/>
          </p:cNvSpPr>
          <p:nvPr/>
        </p:nvSpPr>
        <p:spPr bwMode="auto">
          <a:xfrm>
            <a:off x="3648075" y="4354514"/>
            <a:ext cx="441325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>
                <a:solidFill>
                  <a:schemeClr val="tx1"/>
                </a:solidFill>
              </a:rPr>
              <a:t>Точка Сборки 2020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>
                <a:solidFill>
                  <a:schemeClr val="tx1"/>
                </a:solidFill>
              </a:rPr>
              <a:t>Трек «ЭкоПатруль»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>
                <a:solidFill>
                  <a:schemeClr val="tx1"/>
                </a:solidFill>
              </a:rPr>
              <a:t>Более 130 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69034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Сортировка мусора: для чего нужна, правила рассортировки в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404814"/>
            <a:ext cx="3563938" cy="2376487"/>
          </a:xfrm>
        </p:spPr>
      </p:pic>
      <p:pic>
        <p:nvPicPr>
          <p:cNvPr id="10243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3429001"/>
            <a:ext cx="4860925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 descr="https://www.pinclipart.com/picdir/big/527-5270542_green-planet-clip-art-png-downloa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38" y="404813"/>
            <a:ext cx="23622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80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8764" y="0"/>
            <a:ext cx="3881437" cy="3881438"/>
          </a:xfrm>
        </p:spPr>
      </p:pic>
      <p:pic>
        <p:nvPicPr>
          <p:cNvPr id="11267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3644901"/>
            <a:ext cx="4187825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1" y="303213"/>
            <a:ext cx="4367213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Объект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14" y="3141663"/>
            <a:ext cx="3641725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9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1703512" y="267964"/>
            <a:ext cx="8640960" cy="12168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  <a:t>Проекты на учебных уроках</a:t>
            </a:r>
            <a:b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</a:br>
            <a:r>
              <a:rPr lang="ru-RU" sz="32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  <a:t> </a:t>
            </a:r>
            <a:r>
              <a:rPr lang="ru-RU" sz="32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Из опыта работы</a:t>
            </a: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32770" name="Picture 2" descr="https://ds04.infourok.ru/uploads/ex/01ff/00009e3e-25dc0d54/img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65592">
            <a:off x="7286580" y="1414699"/>
            <a:ext cx="2944327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Line 253"/>
          <p:cNvSpPr>
            <a:spLocks noChangeShapeType="1"/>
          </p:cNvSpPr>
          <p:nvPr/>
        </p:nvSpPr>
        <p:spPr bwMode="gray">
          <a:xfrm flipV="1">
            <a:off x="2312903" y="5301208"/>
            <a:ext cx="3567074" cy="5014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Rectangle 254"/>
          <p:cNvSpPr>
            <a:spLocks noChangeArrowheads="1"/>
          </p:cNvSpPr>
          <p:nvPr/>
        </p:nvSpPr>
        <p:spPr bwMode="gray">
          <a:xfrm rot="3419336">
            <a:off x="2028741" y="4729960"/>
            <a:ext cx="479425" cy="520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6" name="Text Box 255"/>
          <p:cNvSpPr txBox="1">
            <a:spLocks noChangeArrowheads="1"/>
          </p:cNvSpPr>
          <p:nvPr/>
        </p:nvSpPr>
        <p:spPr bwMode="gray">
          <a:xfrm>
            <a:off x="2084304" y="477282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Arial" charset="0"/>
              </a:rPr>
              <a:t>4</a:t>
            </a:r>
          </a:p>
        </p:txBody>
      </p:sp>
      <p:sp>
        <p:nvSpPr>
          <p:cNvPr id="7" name="Line 256"/>
          <p:cNvSpPr>
            <a:spLocks noChangeShapeType="1"/>
          </p:cNvSpPr>
          <p:nvPr/>
        </p:nvSpPr>
        <p:spPr bwMode="gray">
          <a:xfrm flipV="1">
            <a:off x="2240895" y="2276872"/>
            <a:ext cx="3999121" cy="10694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solidFill>
                <a:srgbClr val="00B0F0"/>
              </a:solidFill>
            </a:endParaRPr>
          </a:p>
        </p:txBody>
      </p:sp>
      <p:sp>
        <p:nvSpPr>
          <p:cNvPr id="8" name="Rectangle 257"/>
          <p:cNvSpPr>
            <a:spLocks noChangeArrowheads="1"/>
          </p:cNvSpPr>
          <p:nvPr/>
        </p:nvSpPr>
        <p:spPr bwMode="gray">
          <a:xfrm rot="3419336">
            <a:off x="1956733" y="1711304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Text Box 258"/>
          <p:cNvSpPr txBox="1">
            <a:spLocks noChangeArrowheads="1"/>
          </p:cNvSpPr>
          <p:nvPr/>
        </p:nvSpPr>
        <p:spPr bwMode="gray">
          <a:xfrm>
            <a:off x="2927648" y="1772817"/>
            <a:ext cx="3481466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>
                <a:solidFill>
                  <a:srgbClr val="000F2E"/>
                </a:solidFill>
                <a:latin typeface="Times New Roman" pitchFamily="18" charset="0"/>
                <a:cs typeface="Times New Roman" pitchFamily="18" charset="0"/>
              </a:rPr>
              <a:t>«Разнообразие природы </a:t>
            </a:r>
          </a:p>
          <a:p>
            <a:pPr eaLnBrk="0" hangingPunct="0"/>
            <a:r>
              <a:rPr lang="ru-RU" sz="2400" dirty="0">
                <a:solidFill>
                  <a:srgbClr val="000F2E"/>
                </a:solidFill>
                <a:latin typeface="Times New Roman" pitchFamily="18" charset="0"/>
                <a:cs typeface="Times New Roman" pitchFamily="18" charset="0"/>
              </a:rPr>
              <a:t>родного края»</a:t>
            </a:r>
            <a:endParaRPr lang="en-US" sz="2400" dirty="0">
              <a:solidFill>
                <a:srgbClr val="000F2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259"/>
          <p:cNvSpPr txBox="1">
            <a:spLocks noChangeArrowheads="1"/>
          </p:cNvSpPr>
          <p:nvPr/>
        </p:nvSpPr>
        <p:spPr bwMode="gray">
          <a:xfrm>
            <a:off x="2012296" y="1754166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11" name="Line 260"/>
          <p:cNvSpPr>
            <a:spLocks noChangeShapeType="1"/>
          </p:cNvSpPr>
          <p:nvPr/>
        </p:nvSpPr>
        <p:spPr bwMode="gray">
          <a:xfrm>
            <a:off x="2351584" y="3284984"/>
            <a:ext cx="3384376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solidFill>
                <a:srgbClr val="00B0F0"/>
              </a:solidFill>
            </a:endParaRPr>
          </a:p>
        </p:txBody>
      </p:sp>
      <p:sp>
        <p:nvSpPr>
          <p:cNvPr id="12" name="Rectangle 261"/>
          <p:cNvSpPr>
            <a:spLocks noChangeArrowheads="1"/>
          </p:cNvSpPr>
          <p:nvPr/>
        </p:nvSpPr>
        <p:spPr bwMode="gray">
          <a:xfrm rot="3419336">
            <a:off x="1956733" y="269352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Text Box 262"/>
          <p:cNvSpPr txBox="1">
            <a:spLocks noChangeArrowheads="1"/>
          </p:cNvSpPr>
          <p:nvPr/>
        </p:nvSpPr>
        <p:spPr bwMode="gray">
          <a:xfrm>
            <a:off x="2012296" y="273638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sp>
        <p:nvSpPr>
          <p:cNvPr id="14" name="Line 263"/>
          <p:cNvSpPr>
            <a:spLocks noChangeShapeType="1"/>
          </p:cNvSpPr>
          <p:nvPr/>
        </p:nvSpPr>
        <p:spPr bwMode="gray">
          <a:xfrm flipV="1">
            <a:off x="2314491" y="4437111"/>
            <a:ext cx="4285565" cy="29322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solidFill>
                <a:srgbClr val="00B0F0"/>
              </a:solidFill>
            </a:endParaRPr>
          </a:p>
        </p:txBody>
      </p:sp>
      <p:sp>
        <p:nvSpPr>
          <p:cNvPr id="15" name="Rectangle 264"/>
          <p:cNvSpPr>
            <a:spLocks noChangeArrowheads="1"/>
          </p:cNvSpPr>
          <p:nvPr/>
        </p:nvSpPr>
        <p:spPr bwMode="gray">
          <a:xfrm rot="3419336">
            <a:off x="2028741" y="3891760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16" name="Text Box 265"/>
          <p:cNvSpPr txBox="1">
            <a:spLocks noChangeArrowheads="1"/>
          </p:cNvSpPr>
          <p:nvPr/>
        </p:nvSpPr>
        <p:spPr bwMode="gray">
          <a:xfrm>
            <a:off x="2084304" y="393462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Arial" charset="0"/>
              </a:rPr>
              <a:t>3</a:t>
            </a:r>
          </a:p>
        </p:txBody>
      </p:sp>
      <p:sp>
        <p:nvSpPr>
          <p:cNvPr id="17" name="Text Box 268"/>
          <p:cNvSpPr txBox="1">
            <a:spLocks noChangeArrowheads="1"/>
          </p:cNvSpPr>
          <p:nvPr/>
        </p:nvSpPr>
        <p:spPr bwMode="gray">
          <a:xfrm>
            <a:off x="2084304" y="563324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5</a:t>
            </a:r>
          </a:p>
        </p:txBody>
      </p:sp>
      <p:sp>
        <p:nvSpPr>
          <p:cNvPr id="18" name="Text Box 269"/>
          <p:cNvSpPr txBox="1">
            <a:spLocks noChangeArrowheads="1"/>
          </p:cNvSpPr>
          <p:nvPr/>
        </p:nvSpPr>
        <p:spPr bwMode="gray">
          <a:xfrm>
            <a:off x="2927648" y="2852937"/>
            <a:ext cx="281641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>
                <a:solidFill>
                  <a:srgbClr val="000F2E"/>
                </a:solidFill>
                <a:latin typeface="Times New Roman" pitchFamily="18" charset="0"/>
                <a:cs typeface="Times New Roman" pitchFamily="18" charset="0"/>
              </a:rPr>
              <a:t>«Памятные места </a:t>
            </a:r>
          </a:p>
          <a:p>
            <a:pPr eaLnBrk="0" hangingPunct="0"/>
            <a:r>
              <a:rPr lang="ru-RU" sz="2400" dirty="0">
                <a:solidFill>
                  <a:srgbClr val="000F2E"/>
                </a:solidFill>
                <a:latin typeface="Times New Roman" pitchFamily="18" charset="0"/>
                <a:cs typeface="Times New Roman" pitchFamily="18" charset="0"/>
              </a:rPr>
              <a:t>города Челябинска»</a:t>
            </a:r>
            <a:endParaRPr lang="en-US" sz="2400" dirty="0">
              <a:solidFill>
                <a:srgbClr val="000F2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270"/>
          <p:cNvSpPr txBox="1">
            <a:spLocks noChangeArrowheads="1"/>
          </p:cNvSpPr>
          <p:nvPr/>
        </p:nvSpPr>
        <p:spPr bwMode="gray">
          <a:xfrm>
            <a:off x="2927648" y="3933057"/>
            <a:ext cx="369267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>
                <a:solidFill>
                  <a:srgbClr val="000F2E"/>
                </a:solidFill>
                <a:latin typeface="Times New Roman" pitchFamily="18" charset="0"/>
                <a:cs typeface="Times New Roman" pitchFamily="18" charset="0"/>
              </a:rPr>
              <a:t>«Моя семья. Родословная»</a:t>
            </a:r>
            <a:endParaRPr lang="en-US" sz="2400" dirty="0">
              <a:solidFill>
                <a:srgbClr val="000F2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271"/>
          <p:cNvSpPr txBox="1">
            <a:spLocks noChangeArrowheads="1"/>
          </p:cNvSpPr>
          <p:nvPr/>
        </p:nvSpPr>
        <p:spPr bwMode="gray">
          <a:xfrm>
            <a:off x="2855640" y="4797153"/>
            <a:ext cx="288797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>
                <a:solidFill>
                  <a:srgbClr val="000F2E"/>
                </a:solidFill>
                <a:latin typeface="Times New Roman" pitchFamily="18" charset="0"/>
                <a:cs typeface="Times New Roman" pitchFamily="18" charset="0"/>
              </a:rPr>
              <a:t>«Моя малая родина»</a:t>
            </a:r>
            <a:endParaRPr lang="en-US" sz="2400" dirty="0">
              <a:solidFill>
                <a:srgbClr val="000F2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Line 266"/>
          <p:cNvSpPr>
            <a:spLocks noChangeShapeType="1"/>
          </p:cNvSpPr>
          <p:nvPr/>
        </p:nvSpPr>
        <p:spPr bwMode="gray">
          <a:xfrm flipV="1">
            <a:off x="2312904" y="6165304"/>
            <a:ext cx="4791209" cy="10693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solidFill>
                <a:srgbClr val="00B0F0"/>
              </a:solidFill>
            </a:endParaRPr>
          </a:p>
        </p:txBody>
      </p:sp>
      <p:sp>
        <p:nvSpPr>
          <p:cNvPr id="22" name="Rectangle 267"/>
          <p:cNvSpPr>
            <a:spLocks noChangeArrowheads="1"/>
          </p:cNvSpPr>
          <p:nvPr/>
        </p:nvSpPr>
        <p:spPr bwMode="ltGray">
          <a:xfrm rot="3419336">
            <a:off x="2028741" y="5599735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23" name="Text Box 268"/>
          <p:cNvSpPr txBox="1">
            <a:spLocks noChangeArrowheads="1"/>
          </p:cNvSpPr>
          <p:nvPr/>
        </p:nvSpPr>
        <p:spPr bwMode="gray">
          <a:xfrm>
            <a:off x="2084304" y="564259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Arial" charset="0"/>
              </a:rPr>
              <a:t>5</a:t>
            </a:r>
          </a:p>
        </p:txBody>
      </p:sp>
      <p:sp>
        <p:nvSpPr>
          <p:cNvPr id="24" name="Text Box 271"/>
          <p:cNvSpPr txBox="1">
            <a:spLocks noChangeArrowheads="1"/>
          </p:cNvSpPr>
          <p:nvPr/>
        </p:nvSpPr>
        <p:spPr bwMode="gray">
          <a:xfrm>
            <a:off x="2855641" y="5661249"/>
            <a:ext cx="428040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>
                <a:solidFill>
                  <a:srgbClr val="000F2E"/>
                </a:solidFill>
                <a:latin typeface="Times New Roman" pitchFamily="18" charset="0"/>
                <a:cs typeface="Times New Roman" pitchFamily="18" charset="0"/>
              </a:rPr>
              <a:t>«Города Челябинской области»</a:t>
            </a:r>
            <a:endParaRPr lang="en-US" sz="2400" dirty="0">
              <a:solidFill>
                <a:srgbClr val="000F2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2" name="Picture 4" descr="https://ds04.infourok.ru/uploads/ex/0f22/000fb309-be4aaa5c/img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74326">
            <a:off x="8088558" y="3166240"/>
            <a:ext cx="2172512" cy="1629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4" name="Picture 6" descr="https://ds02.infourok.ru/uploads/ex/0b4d/0005c424-bb56b79a/img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22950">
            <a:off x="7798040" y="4818975"/>
            <a:ext cx="2118945" cy="1589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7" name="Группа 26"/>
          <p:cNvGrpSpPr/>
          <p:nvPr/>
        </p:nvGrpSpPr>
        <p:grpSpPr>
          <a:xfrm>
            <a:off x="1798552" y="-143647"/>
            <a:ext cx="884684" cy="1716790"/>
            <a:chOff x="7812360" y="0"/>
            <a:chExt cx="884684" cy="1716790"/>
          </a:xfrm>
        </p:grpSpPr>
        <p:pic>
          <p:nvPicPr>
            <p:cNvPr id="28" name="Рисунок 27">
              <a:extLst>
                <a:ext uri="{FF2B5EF4-FFF2-40B4-BE49-F238E27FC236}">
                  <a16:creationId xmlns="" xmlns:a16="http://schemas.microsoft.com/office/drawing/2014/main" id="{050C3704-1307-4FFF-B9ED-795D45CD0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360" y="0"/>
              <a:ext cx="884684" cy="17167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9" name="Рисунок 28">
              <a:extLst>
                <a:ext uri="{FF2B5EF4-FFF2-40B4-BE49-F238E27FC236}">
                  <a16:creationId xmlns="" xmlns:a16="http://schemas.microsoft.com/office/drawing/2014/main" id="{27F03033-CEDF-414A-86A0-830A6B970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370" y="751738"/>
              <a:ext cx="724664" cy="704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545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2291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0"/>
            <a:ext cx="2911475" cy="3881438"/>
          </a:xfrm>
        </p:spPr>
      </p:pic>
      <p:pic>
        <p:nvPicPr>
          <p:cNvPr id="12292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3278189"/>
            <a:ext cx="7346950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6" y="608014"/>
            <a:ext cx="5197475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99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Прямоугольник 4"/>
          <p:cNvSpPr>
            <a:spLocks noChangeArrowheads="1"/>
          </p:cNvSpPr>
          <p:nvPr/>
        </p:nvSpPr>
        <p:spPr bwMode="auto">
          <a:xfrm>
            <a:off x="1653307" y="7937"/>
            <a:ext cx="680597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ru-RU" alt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использование </a:t>
            </a:r>
            <a:r>
              <a:rPr lang="ru-RU" altLang="ru-RU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метапредметного</a:t>
            </a:r>
            <a:r>
              <a:rPr lang="ru-RU" alt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 подхода в экологическом образовании младших школьников</a:t>
            </a:r>
          </a:p>
        </p:txBody>
      </p:sp>
      <p:sp>
        <p:nvSpPr>
          <p:cNvPr id="13315" name="AutoShape 2" descr="C:\Users\URGEN\OneDrive\%D0%A0%D0%B0%D0%B1%D0%BE%D1%87%D0%B8%D0%B9 %D1%81%D1%82%D0%BE%D0%BB\scale_1200.webp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63952" y="4928731"/>
            <a:ext cx="4536504" cy="1292662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dirty="0">
                <a:cs typeface="Arial" charset="0"/>
              </a:rPr>
              <a:t>Сумина Светлана Ивановна</a:t>
            </a:r>
          </a:p>
          <a:p>
            <a:pPr algn="r">
              <a:defRPr/>
            </a:pPr>
            <a:r>
              <a:rPr lang="ru-RU" b="1" dirty="0">
                <a:cs typeface="Arial" charset="0"/>
              </a:rPr>
              <a:t>Учитель начальных классов </a:t>
            </a:r>
          </a:p>
          <a:p>
            <a:pPr algn="r">
              <a:defRPr/>
            </a:pPr>
            <a:r>
              <a:rPr lang="ru-RU" b="1" dirty="0">
                <a:cs typeface="Arial" charset="0"/>
              </a:rPr>
              <a:t>МАОУ «Академический лицей № 95</a:t>
            </a:r>
          </a:p>
          <a:p>
            <a:pPr algn="r">
              <a:defRPr/>
            </a:pPr>
            <a:r>
              <a:rPr lang="ru-RU" b="1" dirty="0">
                <a:cs typeface="Arial" charset="0"/>
              </a:rPr>
              <a:t> г. Челябинска»</a:t>
            </a:r>
          </a:p>
        </p:txBody>
      </p:sp>
      <p:pic>
        <p:nvPicPr>
          <p:cNvPr id="13319" name="Picture 2" descr="https://im0-tub-ru.yandex.net/i?id=f41ee93ac8389601f8315960e8d47903&amp;n=13&amp;exp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779838"/>
            <a:ext cx="38290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22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1703512" y="267964"/>
            <a:ext cx="7552838" cy="150485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  <a:t>Внеурочные занятия по программе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  <a:t>«Проектная деятельность»</a:t>
            </a:r>
            <a:b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</a:br>
            <a:r>
              <a:rPr lang="ru-RU" sz="32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  <a:t> </a:t>
            </a:r>
            <a:r>
              <a:rPr lang="ru-RU" sz="32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Из опыта работы</a:t>
            </a: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33796" name="Picture 4" descr="https://ds02.infourok.ru/uploads/ex/0ed9/0003b858-10606f9e/img10.jpg"/>
          <p:cNvPicPr>
            <a:picLocks noChangeAspect="1" noChangeArrowheads="1"/>
          </p:cNvPicPr>
          <p:nvPr/>
        </p:nvPicPr>
        <p:blipFill>
          <a:blip r:embed="rId2" cstate="print"/>
          <a:srcRect t="18900" b="2351"/>
          <a:stretch>
            <a:fillRect/>
          </a:stretch>
        </p:blipFill>
        <p:spPr bwMode="auto">
          <a:xfrm>
            <a:off x="2135560" y="1771000"/>
            <a:ext cx="7924800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Группа 7"/>
          <p:cNvGrpSpPr/>
          <p:nvPr/>
        </p:nvGrpSpPr>
        <p:grpSpPr>
          <a:xfrm>
            <a:off x="9336360" y="0"/>
            <a:ext cx="884684" cy="1716790"/>
            <a:chOff x="7812360" y="0"/>
            <a:chExt cx="884684" cy="1716790"/>
          </a:xfrm>
        </p:grpSpPr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050C3704-1307-4FFF-B9ED-795D45CD0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360" y="0"/>
              <a:ext cx="884684" cy="17167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27F03033-CEDF-414A-86A0-830A6B970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370" y="751738"/>
              <a:ext cx="724664" cy="704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301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1703512" y="267964"/>
            <a:ext cx="8640960" cy="150485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  <a:t>Наши проекты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  <a:t>«День лицея»</a:t>
            </a:r>
            <a:b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</a:br>
            <a:r>
              <a:rPr lang="ru-RU" sz="32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  <a:t> </a:t>
            </a:r>
            <a:r>
              <a:rPr lang="ru-RU" sz="32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Из опыта работы</a:t>
            </a: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36865" name="Picture 1" descr="G:\ФОТО\изображение_viber_2020-10-16_10-43-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919536" y="4293096"/>
            <a:ext cx="2808312" cy="210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6" name="Picture 2" descr="G:\ФОТО\изображение_viber_2020-10-16_10-43-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1864" y="2492896"/>
            <a:ext cx="2592288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7" name="Picture 3" descr="G:\ФОТО\изображение_viber_2020-10-16_10-43-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8168" y="1772816"/>
            <a:ext cx="2784000" cy="20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9" name="Picture 5" descr="http://samoilovaov.ucoz.ru/foto/2017-2018/8560253_0.jpg"/>
          <p:cNvPicPr>
            <a:picLocks noChangeAspect="1" noChangeArrowheads="1"/>
          </p:cNvPicPr>
          <p:nvPr/>
        </p:nvPicPr>
        <p:blipFill>
          <a:blip r:embed="rId5" cstate="print"/>
          <a:srcRect l="9756" t="7317" r="9756" b="9756"/>
          <a:stretch>
            <a:fillRect/>
          </a:stretch>
        </p:blipFill>
        <p:spPr bwMode="auto">
          <a:xfrm>
            <a:off x="2135560" y="1484784"/>
            <a:ext cx="2232248" cy="229989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1" name="Группа 10"/>
          <p:cNvGrpSpPr/>
          <p:nvPr/>
        </p:nvGrpSpPr>
        <p:grpSpPr>
          <a:xfrm>
            <a:off x="9336360" y="0"/>
            <a:ext cx="884684" cy="1716790"/>
            <a:chOff x="7812360" y="0"/>
            <a:chExt cx="884684" cy="1716790"/>
          </a:xfrm>
        </p:grpSpPr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050C3704-1307-4FFF-B9ED-795D45CD0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360" y="0"/>
              <a:ext cx="884684" cy="17167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Рисунок 12">
              <a:extLst>
                <a:ext uri="{FF2B5EF4-FFF2-40B4-BE49-F238E27FC236}">
                  <a16:creationId xmlns="" xmlns:a16="http://schemas.microsoft.com/office/drawing/2014/main" id="{27F03033-CEDF-414A-86A0-830A6B970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370" y="751738"/>
              <a:ext cx="724664" cy="704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586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1703512" y="267964"/>
            <a:ext cx="8640960" cy="150485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  <a:t>Наши проекты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  <a:t>«Самая родная»</a:t>
            </a:r>
            <a:b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</a:br>
            <a:r>
              <a:rPr lang="ru-RU" sz="32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  <a:t> </a:t>
            </a:r>
            <a:r>
              <a:rPr lang="ru-RU" sz="32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Из опыта работы</a:t>
            </a: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1945" y="4293096"/>
            <a:ext cx="3842303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4032" y="1772816"/>
            <a:ext cx="3970378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3" name="Picture 3" descr="E:\Мои фото\Мой класс\Выпуск 2019-2023\1 класс\День Матери\IMG_20191129_0724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9656" y="1700808"/>
            <a:ext cx="3024336" cy="226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4" name="Picture 4" descr="E:\Мои фото\Мой класс\Выпуск 2019-2023\1 класс\День Матери\IMG_20191126_1549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9536" y="4149080"/>
            <a:ext cx="3024000" cy="22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8" name="Picture 8" descr="https://dmsh3.kamch.muzkult.ru/media/2018/12/06/1208864596/den_mater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75521" y="188640"/>
            <a:ext cx="1193817" cy="1512168"/>
          </a:xfrm>
          <a:prstGeom prst="rect">
            <a:avLst/>
          </a:prstGeom>
          <a:noFill/>
        </p:spPr>
      </p:pic>
      <p:grpSp>
        <p:nvGrpSpPr>
          <p:cNvPr id="12" name="Группа 11"/>
          <p:cNvGrpSpPr/>
          <p:nvPr/>
        </p:nvGrpSpPr>
        <p:grpSpPr>
          <a:xfrm>
            <a:off x="9336360" y="0"/>
            <a:ext cx="884684" cy="1716790"/>
            <a:chOff x="7812360" y="0"/>
            <a:chExt cx="884684" cy="1716790"/>
          </a:xfrm>
        </p:grpSpPr>
        <p:pic>
          <p:nvPicPr>
            <p:cNvPr id="13" name="Рисунок 12">
              <a:extLst>
                <a:ext uri="{FF2B5EF4-FFF2-40B4-BE49-F238E27FC236}">
                  <a16:creationId xmlns="" xmlns:a16="http://schemas.microsoft.com/office/drawing/2014/main" id="{050C3704-1307-4FFF-B9ED-795D45CD0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360" y="0"/>
              <a:ext cx="884684" cy="17167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Рисунок 13">
              <a:extLst>
                <a:ext uri="{FF2B5EF4-FFF2-40B4-BE49-F238E27FC236}">
                  <a16:creationId xmlns="" xmlns:a16="http://schemas.microsoft.com/office/drawing/2014/main" id="{27F03033-CEDF-414A-86A0-830A6B970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370" y="751738"/>
              <a:ext cx="724664" cy="704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661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1703512" y="267964"/>
            <a:ext cx="8640960" cy="150485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  <a:t>Наши проекты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  <a:t>«Новый год шагает по планете»</a:t>
            </a:r>
            <a:b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</a:br>
            <a:r>
              <a:rPr lang="ru-RU" sz="32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  <a:t> </a:t>
            </a:r>
            <a:r>
              <a:rPr lang="ru-RU" sz="32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Из опыта работы</a:t>
            </a: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34818" name="Picture 2" descr="E:\Мои фото\26.12\Фото\IMG_20201214_104643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5015880" y="1844824"/>
            <a:ext cx="2160240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19" name="Picture 3" descr="E:\Мои фото\26.12\Фото\IMG_20201214_104653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7608169" y="1988840"/>
            <a:ext cx="2784309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20" name="Picture 4" descr="E:\Мои фото\26.12\Фото\IMG_20201214_104704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1775521" y="1988840"/>
            <a:ext cx="2784309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21" name="Picture 5" descr="E:\Мои фото\26.12\Фото\IMG_20201214_104710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2063552" y="4509120"/>
            <a:ext cx="2784000" cy="20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22" name="Picture 6" descr="E:\Мои фото\26.12\Фото\IMG_20201214_104720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7320136" y="4509120"/>
            <a:ext cx="2784000" cy="20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24" name="Picture 8" descr="https://img-fotki.yandex.ru/get/6406/131624064.633/0_1e4ff7_31dd2667_X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59897" y="4941168"/>
            <a:ext cx="2032823" cy="1628800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9336360" y="0"/>
            <a:ext cx="884684" cy="1716790"/>
            <a:chOff x="7812360" y="0"/>
            <a:chExt cx="884684" cy="1716790"/>
          </a:xfrm>
        </p:grpSpPr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050C3704-1307-4FFF-B9ED-795D45CD0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360" y="0"/>
              <a:ext cx="884684" cy="17167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27F03033-CEDF-414A-86A0-830A6B970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370" y="751738"/>
              <a:ext cx="724664" cy="704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794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1703512" y="267964"/>
            <a:ext cx="8136904" cy="150485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  <a:t>Наши проекты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  <a:t>«Праздник со слезами на глазах»</a:t>
            </a:r>
            <a:b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</a:br>
            <a:r>
              <a:rPr lang="ru-RU" sz="32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  <a:t> </a:t>
            </a:r>
            <a:r>
              <a:rPr lang="ru-RU" sz="32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Из опыта работы</a:t>
            </a: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9323" t="26375" r="11813"/>
          <a:stretch>
            <a:fillRect/>
          </a:stretch>
        </p:blipFill>
        <p:spPr bwMode="auto">
          <a:xfrm>
            <a:off x="4367808" y="1772817"/>
            <a:ext cx="3672408" cy="1927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 t="26375" r="6832"/>
          <a:stretch>
            <a:fillRect/>
          </a:stretch>
        </p:blipFill>
        <p:spPr bwMode="auto">
          <a:xfrm>
            <a:off x="1703512" y="3356993"/>
            <a:ext cx="3672408" cy="1631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/>
          <a:srcRect l="6002" t="26375" r="7662"/>
          <a:stretch>
            <a:fillRect/>
          </a:stretch>
        </p:blipFill>
        <p:spPr bwMode="auto">
          <a:xfrm>
            <a:off x="7032104" y="3356992"/>
            <a:ext cx="3378864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 cstate="print"/>
          <a:srcRect l="5172" t="27852" r="6832"/>
          <a:stretch>
            <a:fillRect/>
          </a:stretch>
        </p:blipFill>
        <p:spPr bwMode="auto">
          <a:xfrm>
            <a:off x="2423593" y="5013176"/>
            <a:ext cx="3514323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6" cstate="print"/>
          <a:srcRect l="1021" t="24899" r="1851" b="2751"/>
          <a:stretch>
            <a:fillRect/>
          </a:stretch>
        </p:blipFill>
        <p:spPr bwMode="auto">
          <a:xfrm>
            <a:off x="6168009" y="5013176"/>
            <a:ext cx="3868173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6" name="Picture 8" descr="https://1.bp.blogspot.com/-IwR2q8iVcQc/XnsKYb1_R-I/AAAAAAAAxOM/mzxes0QrXmkQ7MTLDtIKSGt5NsCm0adcgCLcBGAsYHQ/s1600/9%2B%25D0%25BC%25D0%25B0%25D1%258F_DoV%2B%252816%252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79577" y="1556792"/>
            <a:ext cx="1367857" cy="1484784"/>
          </a:xfrm>
          <a:prstGeom prst="rect">
            <a:avLst/>
          </a:prstGeom>
          <a:noFill/>
        </p:spPr>
      </p:pic>
      <p:pic>
        <p:nvPicPr>
          <p:cNvPr id="37898" name="Picture 10" descr="https://img-fotki.yandex.ru/get/5816/39663434.814/0_a7ab6_4d213bb9_X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760296" y="1700808"/>
            <a:ext cx="1368152" cy="1432620"/>
          </a:xfrm>
          <a:prstGeom prst="rect">
            <a:avLst/>
          </a:prstGeom>
          <a:noFill/>
        </p:spPr>
      </p:pic>
      <p:grpSp>
        <p:nvGrpSpPr>
          <p:cNvPr id="10" name="Группа 9"/>
          <p:cNvGrpSpPr/>
          <p:nvPr/>
        </p:nvGrpSpPr>
        <p:grpSpPr>
          <a:xfrm>
            <a:off x="9336360" y="0"/>
            <a:ext cx="884684" cy="1716790"/>
            <a:chOff x="7812360" y="0"/>
            <a:chExt cx="884684" cy="1716790"/>
          </a:xfrm>
        </p:grpSpPr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050C3704-1307-4FFF-B9ED-795D45CD0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360" y="0"/>
              <a:ext cx="884684" cy="17167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27F03033-CEDF-414A-86A0-830A6B970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370" y="751738"/>
              <a:ext cx="724664" cy="704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079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1" y="1037548"/>
            <a:ext cx="3719065" cy="4230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5903304" y="404664"/>
            <a:ext cx="3384376" cy="287300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  <a:t>Учитель – ТЬЮТОР, организатор развития ученика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520840" y="5938238"/>
            <a:ext cx="9144000" cy="932456"/>
            <a:chOff x="-3160" y="5938238"/>
            <a:chExt cx="9144000" cy="932456"/>
          </a:xfrm>
        </p:grpSpPr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5512E87C-F29E-47E2-AFEC-F6E88013A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60" y="5938238"/>
              <a:ext cx="9144000" cy="93245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83BF1C6C-524C-4E9E-9153-AF751A537EC0}"/>
                </a:ext>
              </a:extLst>
            </p:cNvPr>
            <p:cNvSpPr txBox="1"/>
            <p:nvPr/>
          </p:nvSpPr>
          <p:spPr>
            <a:xfrm>
              <a:off x="245696" y="6159213"/>
              <a:ext cx="3087434" cy="241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200" dirty="0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Погорельская Наталья Павловна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C092FD5E-CCAC-437C-9B77-967B15542365}"/>
                </a:ext>
              </a:extLst>
            </p:cNvPr>
            <p:cNvSpPr txBox="1"/>
            <p:nvPr/>
          </p:nvSpPr>
          <p:spPr>
            <a:xfrm>
              <a:off x="231983" y="6400840"/>
              <a:ext cx="8755237" cy="266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«Формирование </a:t>
              </a:r>
              <a:r>
                <a:rPr lang="ru-RU" sz="1400" dirty="0" err="1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метапредметных</a:t>
              </a:r>
              <a:r>
                <a:rPr lang="ru-RU" sz="1400" dirty="0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 УУД в проектной деятельности обучающихся начальной школы»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9336360" y="0"/>
            <a:ext cx="884684" cy="1716790"/>
            <a:chOff x="7812360" y="0"/>
            <a:chExt cx="884684" cy="1716790"/>
          </a:xfrm>
        </p:grpSpPr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050C3704-1307-4FFF-B9ED-795D45CD0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360" y="0"/>
              <a:ext cx="884684" cy="17167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27F03033-CEDF-414A-86A0-830A6B970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370" y="751738"/>
              <a:ext cx="724664" cy="704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155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G:\Мои документы\Документы учителя\Мои документы учителя\Мои выступления\18.02.2021 Международная конференция Метапредметные УУД\Из Интернета\Картинки\081be06138713926368385084916d33ff92e58e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552" y="334267"/>
            <a:ext cx="7200800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Группа 2"/>
          <p:cNvGrpSpPr/>
          <p:nvPr/>
        </p:nvGrpSpPr>
        <p:grpSpPr>
          <a:xfrm>
            <a:off x="1520840" y="5938238"/>
            <a:ext cx="9144000" cy="932456"/>
            <a:chOff x="-3160" y="5938238"/>
            <a:chExt cx="9144000" cy="932456"/>
          </a:xfrm>
        </p:grpSpPr>
        <p:pic>
          <p:nvPicPr>
            <p:cNvPr id="4" name="Рисунок 3">
              <a:extLst>
                <a:ext uri="{FF2B5EF4-FFF2-40B4-BE49-F238E27FC236}">
                  <a16:creationId xmlns="" xmlns:a16="http://schemas.microsoft.com/office/drawing/2014/main" id="{5512E87C-F29E-47E2-AFEC-F6E88013A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60" y="5938238"/>
              <a:ext cx="9144000" cy="93245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83BF1C6C-524C-4E9E-9153-AF751A537EC0}"/>
                </a:ext>
              </a:extLst>
            </p:cNvPr>
            <p:cNvSpPr txBox="1"/>
            <p:nvPr/>
          </p:nvSpPr>
          <p:spPr>
            <a:xfrm>
              <a:off x="245696" y="6159213"/>
              <a:ext cx="3087434" cy="241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200" dirty="0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Погорельская Наталья Павловна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C092FD5E-CCAC-437C-9B77-967B15542365}"/>
                </a:ext>
              </a:extLst>
            </p:cNvPr>
            <p:cNvSpPr txBox="1"/>
            <p:nvPr/>
          </p:nvSpPr>
          <p:spPr>
            <a:xfrm>
              <a:off x="231983" y="6400840"/>
              <a:ext cx="8755237" cy="266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«Формирование </a:t>
              </a:r>
              <a:r>
                <a:rPr lang="ru-RU" sz="1400" dirty="0" err="1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метапредметных</a:t>
              </a:r>
              <a:r>
                <a:rPr lang="ru-RU" sz="1400" dirty="0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 УУД в проектной деятельности обучающихся начальной школы»</a:t>
              </a: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9552384" y="0"/>
            <a:ext cx="884684" cy="1716790"/>
            <a:chOff x="7812360" y="0"/>
            <a:chExt cx="884684" cy="1716790"/>
          </a:xfrm>
        </p:grpSpPr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050C3704-1307-4FFF-B9ED-795D45CD0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360" y="0"/>
              <a:ext cx="884684" cy="17167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27F03033-CEDF-414A-86A0-830A6B970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370" y="751738"/>
              <a:ext cx="724664" cy="704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23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volna.org/wp-content/uploads/2017/07/2017-07-11_13:17:58zhizn-na-fronte-i-v-tylu-pervaya-mirovaya-voyna-009.png"/>
          <p:cNvPicPr>
            <a:picLocks noChangeAspect="1" noChangeArrowheads="1"/>
          </p:cNvPicPr>
          <p:nvPr/>
        </p:nvPicPr>
        <p:blipFill>
          <a:blip r:embed="rId2" cstate="print"/>
          <a:srcRect t="25200" b="34201"/>
          <a:stretch>
            <a:fillRect/>
          </a:stretch>
        </p:blipFill>
        <p:spPr bwMode="auto">
          <a:xfrm>
            <a:off x="2567608" y="980728"/>
            <a:ext cx="6858000" cy="2088232"/>
          </a:xfrm>
          <a:prstGeom prst="rect">
            <a:avLst/>
          </a:prstGeom>
          <a:noFill/>
        </p:spPr>
      </p:pic>
      <p:grpSp>
        <p:nvGrpSpPr>
          <p:cNvPr id="3" name="Группа 2"/>
          <p:cNvGrpSpPr/>
          <p:nvPr/>
        </p:nvGrpSpPr>
        <p:grpSpPr>
          <a:xfrm>
            <a:off x="1520840" y="5938238"/>
            <a:ext cx="9144000" cy="932456"/>
            <a:chOff x="-3160" y="5938238"/>
            <a:chExt cx="9144000" cy="932456"/>
          </a:xfrm>
        </p:grpSpPr>
        <p:pic>
          <p:nvPicPr>
            <p:cNvPr id="4" name="Рисунок 3">
              <a:extLst>
                <a:ext uri="{FF2B5EF4-FFF2-40B4-BE49-F238E27FC236}">
                  <a16:creationId xmlns="" xmlns:a16="http://schemas.microsoft.com/office/drawing/2014/main" id="{5512E87C-F29E-47E2-AFEC-F6E88013A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60" y="5938238"/>
              <a:ext cx="9144000" cy="93245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83BF1C6C-524C-4E9E-9153-AF751A537EC0}"/>
                </a:ext>
              </a:extLst>
            </p:cNvPr>
            <p:cNvSpPr txBox="1"/>
            <p:nvPr/>
          </p:nvSpPr>
          <p:spPr>
            <a:xfrm>
              <a:off x="245696" y="6159213"/>
              <a:ext cx="3087434" cy="241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200" dirty="0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Погорельская Наталья Павловна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C092FD5E-CCAC-437C-9B77-967B15542365}"/>
                </a:ext>
              </a:extLst>
            </p:cNvPr>
            <p:cNvSpPr txBox="1"/>
            <p:nvPr/>
          </p:nvSpPr>
          <p:spPr>
            <a:xfrm>
              <a:off x="231983" y="6400840"/>
              <a:ext cx="8755237" cy="266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«Формирование </a:t>
              </a:r>
              <a:r>
                <a:rPr lang="ru-RU" sz="1400" dirty="0" err="1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метапредметных</a:t>
              </a:r>
              <a:r>
                <a:rPr lang="ru-RU" sz="1400" dirty="0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 УУД в проектной деятельности обучающихся начальной школы»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51584" y="3289936"/>
            <a:ext cx="2596034" cy="232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0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23C3734D-CDAA-43B3-9AD2-5ECA876EFF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64" y="1134800"/>
            <a:ext cx="3621031" cy="3486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B710EDD-2ABD-4272-B1DC-BE7964630E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855"/>
            <a:ext cx="9144000" cy="9486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40" y="5938238"/>
            <a:ext cx="9144000" cy="9324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50C3704-1307-4FFF-B9ED-795D45CD02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6" y="31016"/>
            <a:ext cx="884684" cy="1716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62E189E-3512-430D-9B5A-826D7919832C}"/>
              </a:ext>
            </a:extLst>
          </p:cNvPr>
          <p:cNvSpPr txBox="1"/>
          <p:nvPr/>
        </p:nvSpPr>
        <p:spPr>
          <a:xfrm>
            <a:off x="1996886" y="1927060"/>
            <a:ext cx="3456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Формирование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метапредметных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УУД </a:t>
            </a:r>
          </a:p>
          <a:p>
            <a:pPr lvl="0" algn="ctr">
              <a:spcBef>
                <a:spcPct val="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 проектной деятельности обучающихся </a:t>
            </a:r>
          </a:p>
          <a:p>
            <a:pPr lvl="0" algn="ctr">
              <a:spcBef>
                <a:spcPct val="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начальной школы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27F03033-CEDF-414A-86A0-830A6B9701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36" y="782754"/>
            <a:ext cx="724664" cy="704090"/>
          </a:xfrm>
          <a:prstGeom prst="rect">
            <a:avLst/>
          </a:prstGeom>
        </p:spPr>
      </p:pic>
      <p:sp>
        <p:nvSpPr>
          <p:cNvPr id="26" name="Заголовок 1"/>
          <p:cNvSpPr>
            <a:spLocks noGrp="1"/>
          </p:cNvSpPr>
          <p:nvPr>
            <p:ph type="ctrTitle"/>
          </p:nvPr>
        </p:nvSpPr>
        <p:spPr>
          <a:xfrm>
            <a:off x="1816866" y="4731147"/>
            <a:ext cx="3816424" cy="948895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Georgia" pitchFamily="18" charset="0"/>
              </a:rPr>
              <a:t>Погорельская </a:t>
            </a:r>
            <a:br>
              <a:rPr lang="ru-RU" sz="1600" b="1" dirty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Georgia" pitchFamily="18" charset="0"/>
              </a:rPr>
              <a:t>Наталья Павловна,</a:t>
            </a:r>
            <a:br>
              <a:rPr lang="ru-RU" sz="1600" b="1" dirty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Georgia" pitchFamily="18" charset="0"/>
              </a:rPr>
              <a:t>учитель начальных классов </a:t>
            </a:r>
            <a:endParaRPr lang="ru-RU" sz="1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7696" y="1134799"/>
            <a:ext cx="4468755" cy="44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0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B710EDD-2ABD-4272-B1DC-BE7964630E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12649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686853"/>
            <a:ext cx="9144000" cy="12432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50C3704-1307-4FFF-B9ED-795D45CD02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21" y="2"/>
            <a:ext cx="884684" cy="22890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E054CFE-5A73-47BC-8D61-D5142936C7EC}"/>
              </a:ext>
            </a:extLst>
          </p:cNvPr>
          <p:cNvSpPr txBox="1"/>
          <p:nvPr/>
        </p:nvSpPr>
        <p:spPr>
          <a:xfrm>
            <a:off x="2413032" y="4425157"/>
            <a:ext cx="492918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27F03033-CEDF-414A-86A0-830A6B9701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731" y="795527"/>
            <a:ext cx="724664" cy="9387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EB94ED9-DF4E-4386-B2C3-9422F19274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405" y="1343331"/>
            <a:ext cx="1008128" cy="13441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0B046D2E-0532-4434-AE66-13B20476BA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968" y="1343331"/>
            <a:ext cx="1008128" cy="134417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8A8501AC-F9B8-40D9-9EE0-70649E9A84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869" y="1354263"/>
            <a:ext cx="1008128" cy="134417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3B60D394-89E9-4460-B306-360D0990FE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405" y="2766971"/>
            <a:ext cx="1008128" cy="134417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D8E87BDC-4EEF-43FE-A914-622579F4A3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888" y="2754974"/>
            <a:ext cx="1008128" cy="134417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D1F15F0D-DAD3-4F1A-821F-F1790745D1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242" y="2779592"/>
            <a:ext cx="1008128" cy="134417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BD43CACB-E192-460C-8C67-5A84774BEE1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405" y="4162806"/>
            <a:ext cx="1008128" cy="134417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18192A16-6815-4ED4-B0C0-44EC7ABF272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915" y="4166349"/>
            <a:ext cx="1008128" cy="134417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4" r="67438"/>
          <a:stretch/>
        </p:blipFill>
        <p:spPr>
          <a:xfrm>
            <a:off x="7310448" y="4179890"/>
            <a:ext cx="1016785" cy="133341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C929421B-34E2-4182-A5EB-ECE20ED7F37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3254" y="5614726"/>
            <a:ext cx="3127254" cy="4169672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993198" y="2389233"/>
            <a:ext cx="49360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Роль 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</a:rPr>
              <a:t>метапредметной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 недели в достижении планируемых результатов освоения ООП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C092FD5E-CCAC-437C-9B77-967B15542365}"/>
              </a:ext>
            </a:extLst>
          </p:cNvPr>
          <p:cNvSpPr txBox="1"/>
          <p:nvPr/>
        </p:nvSpPr>
        <p:spPr>
          <a:xfrm>
            <a:off x="3689415" y="154656"/>
            <a:ext cx="697858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</a:rPr>
              <a:t>III Всероссийская научно-практическая конференция с международным участием «</a:t>
            </a:r>
            <a:r>
              <a:rPr lang="ru-RU" dirty="0" err="1">
                <a:solidFill>
                  <a:schemeClr val="bg1"/>
                </a:solidFill>
              </a:rPr>
              <a:t>Тьюторское</a:t>
            </a:r>
            <a:r>
              <a:rPr lang="ru-RU" dirty="0">
                <a:solidFill>
                  <a:schemeClr val="bg1"/>
                </a:solidFill>
              </a:rPr>
              <a:t> сопровождение в системе общего, дополнительного и профессионального образования»</a:t>
            </a:r>
            <a:r>
              <a:rPr lang="ru-RU" sz="1750" b="1" dirty="0">
                <a:solidFill>
                  <a:schemeClr val="bg1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3540484" y="5974059"/>
            <a:ext cx="2315576" cy="440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 err="1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Трянзина</a:t>
            </a:r>
            <a:r>
              <a:rPr lang="ru-RU" sz="1400" b="1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 Светлана Александровна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1631504" y="5980862"/>
            <a:ext cx="2057911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Учитель начальных классов, первой категории: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3529395" y="6369911"/>
            <a:ext cx="2315576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МАОУ «Академический лицей №95  г. Челябинска</a:t>
            </a:r>
          </a:p>
        </p:txBody>
      </p:sp>
    </p:spTree>
    <p:extLst>
      <p:ext uri="{BB962C8B-B14F-4D97-AF65-F5344CB8AC3E}">
        <p14:creationId xmlns:p14="http://schemas.microsoft.com/office/powerpoint/2010/main" val="411686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614726"/>
            <a:ext cx="9144000" cy="124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1723024" y="5927612"/>
            <a:ext cx="943952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Учитель: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-5774"/>
            <a:ext cx="9143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433" y="161540"/>
            <a:ext cx="692660" cy="8107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019307F-68AC-4D16-9C38-0E3D97F691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08" y="546277"/>
            <a:ext cx="6768860" cy="6358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2387393" y="5927610"/>
            <a:ext cx="2315576" cy="440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 err="1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Трянзина</a:t>
            </a:r>
            <a:r>
              <a:rPr lang="ru-RU" sz="1400" b="1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 Светлана Александровна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2387393" y="6308714"/>
            <a:ext cx="2315576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МАОУ «Академический лицей №95  г. Челябинска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092FD5E-CCAC-437C-9B77-967B15542365}"/>
              </a:ext>
            </a:extLst>
          </p:cNvPr>
          <p:cNvSpPr txBox="1"/>
          <p:nvPr/>
        </p:nvSpPr>
        <p:spPr>
          <a:xfrm>
            <a:off x="5044735" y="5819349"/>
            <a:ext cx="562326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</a:rPr>
              <a:t>III Всероссийская научно-практическая конференция с международным участием «</a:t>
            </a:r>
            <a:r>
              <a:rPr lang="ru-RU" dirty="0" err="1">
                <a:solidFill>
                  <a:schemeClr val="bg1"/>
                </a:solidFill>
              </a:rPr>
              <a:t>Тьюторское</a:t>
            </a:r>
            <a:r>
              <a:rPr lang="ru-RU" dirty="0">
                <a:solidFill>
                  <a:schemeClr val="bg1"/>
                </a:solidFill>
              </a:rPr>
              <a:t> сопровождение в системе общего, дополнительного и профессионального образования»</a:t>
            </a:r>
            <a:r>
              <a:rPr lang="ru-RU" sz="1750" b="1" dirty="0">
                <a:solidFill>
                  <a:schemeClr val="bg1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5263613" y="1670935"/>
            <a:ext cx="4993481" cy="32156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b="1" dirty="0">
              <a:solidFill>
                <a:srgbClr val="3333CC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67372" y="1928802"/>
            <a:ext cx="41434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2174945" y="648471"/>
            <a:ext cx="6529388" cy="545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i="1" dirty="0"/>
              <a:t> </a:t>
            </a:r>
            <a:r>
              <a:rPr lang="ru-RU" sz="3600" b="1" i="1" dirty="0" err="1">
                <a:solidFill>
                  <a:schemeClr val="tx2">
                    <a:lumMod val="50000"/>
                  </a:schemeClr>
                </a:solidFill>
              </a:rPr>
              <a:t>В.А.Сухомлинский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Palatino" panose="02020500000000000000" pitchFamily="18" charset="0"/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2666977" y="1808730"/>
            <a:ext cx="7590117" cy="2052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800" b="1" i="1" dirty="0"/>
              <a:t>«</a:t>
            </a:r>
            <a:r>
              <a:rPr lang="ru-RU" sz="3800" b="1" i="1" dirty="0">
                <a:solidFill>
                  <a:srgbClr val="FF0000"/>
                </a:solidFill>
              </a:rPr>
              <a:t>Ребёнок</a:t>
            </a:r>
            <a:r>
              <a:rPr lang="ru-RU" sz="3800" b="1" i="1" dirty="0"/>
              <a:t> должен жить в мире красоты, игры, сказки, музыки, рисунка, фантазии и творчества. Без этого он – засушенный цветок»</a:t>
            </a:r>
            <a:br>
              <a:rPr lang="ru-RU" sz="3800" b="1" i="1" dirty="0"/>
            </a:br>
            <a:r>
              <a:rPr lang="ru-RU" sz="3800" b="1" i="1" dirty="0"/>
              <a:t/>
            </a:r>
            <a:br>
              <a:rPr lang="ru-RU" sz="3800" b="1" i="1" dirty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4610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614726"/>
            <a:ext cx="9144000" cy="124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1723024" y="5927612"/>
            <a:ext cx="943952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Учитель: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-5774"/>
            <a:ext cx="9143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433" y="161540"/>
            <a:ext cx="692660" cy="8107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019307F-68AC-4D16-9C38-0E3D97F691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888" y="296066"/>
            <a:ext cx="7509763" cy="70550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2387393" y="5927610"/>
            <a:ext cx="2315576" cy="440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 err="1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Трянзина</a:t>
            </a:r>
            <a:r>
              <a:rPr lang="ru-RU" sz="1400" b="1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 Светлана Александровна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2389381" y="6354101"/>
            <a:ext cx="2484471" cy="442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МАОУ «Академический лицей № 95 г. Челябинска»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5263613" y="1670935"/>
            <a:ext cx="4993481" cy="32156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b="1" dirty="0">
              <a:solidFill>
                <a:srgbClr val="3333CC"/>
              </a:solidFill>
            </a:endParaRPr>
          </a:p>
        </p:txBody>
      </p:sp>
      <p:pic>
        <p:nvPicPr>
          <p:cNvPr id="1026" name="Picture 2" descr="C:\Users\Алёна\Desktop\vodopad-vodoem-ozero-skaly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4406706" y="19073922"/>
            <a:ext cx="43891201" cy="32918400"/>
          </a:xfrm>
          <a:prstGeom prst="rect">
            <a:avLst/>
          </a:prstGeom>
          <a:noFill/>
        </p:spPr>
      </p:pic>
      <p:pic>
        <p:nvPicPr>
          <p:cNvPr id="1028" name="Picture 4" descr="C:\Users\Алёна\Desktop\vodopad-vodoem-ozero-skaly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78078" y="-17859524"/>
            <a:ext cx="35655326" cy="2643206"/>
          </a:xfrm>
          <a:prstGeom prst="rect">
            <a:avLst/>
          </a:prstGeom>
          <a:noFill/>
        </p:spPr>
      </p:pic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C092FD5E-CCAC-437C-9B77-967B15542365}"/>
              </a:ext>
            </a:extLst>
          </p:cNvPr>
          <p:cNvSpPr txBox="1"/>
          <p:nvPr/>
        </p:nvSpPr>
        <p:spPr>
          <a:xfrm>
            <a:off x="5044735" y="5819349"/>
            <a:ext cx="562326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</a:rPr>
              <a:t>III Всероссийская научно-практическая конференция с международным участием «</a:t>
            </a:r>
            <a:r>
              <a:rPr lang="ru-RU" dirty="0" err="1">
                <a:solidFill>
                  <a:schemeClr val="bg1"/>
                </a:solidFill>
              </a:rPr>
              <a:t>Тьюторское</a:t>
            </a:r>
            <a:r>
              <a:rPr lang="ru-RU" dirty="0">
                <a:solidFill>
                  <a:schemeClr val="bg1"/>
                </a:solidFill>
              </a:rPr>
              <a:t> сопровождение в системе общего, дополнительного и профессионального образования»</a:t>
            </a:r>
            <a:r>
              <a:rPr lang="ru-RU" sz="1750" b="1" dirty="0">
                <a:solidFill>
                  <a:schemeClr val="bg1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2" name="Заголовок 4"/>
          <p:cNvSpPr txBox="1">
            <a:spLocks/>
          </p:cNvSpPr>
          <p:nvPr/>
        </p:nvSpPr>
        <p:spPr>
          <a:xfrm>
            <a:off x="2068721" y="100323"/>
            <a:ext cx="8102134" cy="109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МЕТАПРЕДМЕТНАЯ ДЕКАДА 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«Академический лицей № 95 г. Челябинска»</a:t>
            </a:r>
            <a:endParaRPr lang="ru-RU" sz="28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3" name="Содержимое 5" descr="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7808" y="1555071"/>
            <a:ext cx="3080954" cy="3982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562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614726"/>
            <a:ext cx="9144000" cy="124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1524000" y="5857893"/>
            <a:ext cx="1214414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Учитель: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725" y="161540"/>
            <a:ext cx="861369" cy="100824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019307F-68AC-4D16-9C38-0E3D97F691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1" y="260682"/>
            <a:ext cx="7278263" cy="6913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2174945" y="285730"/>
            <a:ext cx="6529388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endParaRPr lang="ru-RU" sz="3200" dirty="0">
              <a:solidFill>
                <a:schemeClr val="bg1"/>
              </a:solidFill>
              <a:latin typeface="Palatino" panose="02020500000000000000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2452663" y="5857892"/>
            <a:ext cx="2250306" cy="440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 err="1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Трянзина</a:t>
            </a:r>
            <a:r>
              <a:rPr lang="ru-RU" sz="1400" b="1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 Светлана Александровна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2387393" y="6308714"/>
            <a:ext cx="2484471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МАОУ «Академический лицей №95  г. Челябинска»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092FD5E-CCAC-437C-9B77-967B15542365}"/>
              </a:ext>
            </a:extLst>
          </p:cNvPr>
          <p:cNvSpPr txBox="1"/>
          <p:nvPr/>
        </p:nvSpPr>
        <p:spPr>
          <a:xfrm>
            <a:off x="5044735" y="5819349"/>
            <a:ext cx="562326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</a:rPr>
              <a:t>III Всероссийская научно-практическая конференция с международным участием «</a:t>
            </a:r>
            <a:r>
              <a:rPr lang="ru-RU" dirty="0" err="1">
                <a:solidFill>
                  <a:schemeClr val="bg1"/>
                </a:solidFill>
              </a:rPr>
              <a:t>Тьюторское</a:t>
            </a:r>
            <a:r>
              <a:rPr lang="ru-RU" dirty="0">
                <a:solidFill>
                  <a:schemeClr val="bg1"/>
                </a:solidFill>
              </a:rPr>
              <a:t> сопровождение в системе общего, дополнительного и профессионального образования»</a:t>
            </a:r>
            <a:r>
              <a:rPr lang="ru-RU" sz="1750" b="1" dirty="0">
                <a:solidFill>
                  <a:schemeClr val="bg1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Rectangle 2"/>
          <p:cNvSpPr txBox="1">
            <a:spLocks/>
          </p:cNvSpPr>
          <p:nvPr/>
        </p:nvSpPr>
        <p:spPr>
          <a:xfrm>
            <a:off x="1524000" y="2678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u="sng" dirty="0">
                <a:solidFill>
                  <a:schemeClr val="tx2">
                    <a:lumMod val="75000"/>
                  </a:schemeClr>
                </a:solidFill>
              </a:rPr>
              <a:t>ПРАВО ВЫБОРА </a:t>
            </a:r>
            <a:r>
              <a:rPr lang="ru-RU" sz="4000" b="1" dirty="0">
                <a:solidFill>
                  <a:schemeClr val="tx2">
                    <a:lumMod val="75000"/>
                  </a:schemeClr>
                </a:solidFill>
              </a:rPr>
              <a:t>по интересам…</a:t>
            </a:r>
          </a:p>
        </p:txBody>
      </p:sp>
      <p:pic>
        <p:nvPicPr>
          <p:cNvPr id="37" name="Объект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5" y="1218707"/>
            <a:ext cx="5429773" cy="4072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3193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595292"/>
            <a:ext cx="9144000" cy="124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1524000" y="5857893"/>
            <a:ext cx="1214414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Учитель: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-5774"/>
            <a:ext cx="9143999" cy="12663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019307F-68AC-4D16-9C38-0E3D97F691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118" y="269647"/>
            <a:ext cx="8989773" cy="8538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2131207" y="712677"/>
            <a:ext cx="6529388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endParaRPr lang="ru-RU" sz="3200" dirty="0">
              <a:solidFill>
                <a:schemeClr val="bg1"/>
              </a:solidFill>
              <a:latin typeface="Palatino" panose="02020500000000000000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2452663" y="5857892"/>
            <a:ext cx="2250306" cy="440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 err="1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Трянзина</a:t>
            </a:r>
            <a:r>
              <a:rPr lang="ru-RU" sz="1400" b="1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 Светлана Александровна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2443148" y="6267153"/>
            <a:ext cx="2419201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МАОУ «Академический лицей №95  г. Челябинска»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092FD5E-CCAC-437C-9B77-967B15542365}"/>
              </a:ext>
            </a:extLst>
          </p:cNvPr>
          <p:cNvSpPr txBox="1"/>
          <p:nvPr/>
        </p:nvSpPr>
        <p:spPr>
          <a:xfrm>
            <a:off x="5044735" y="5819349"/>
            <a:ext cx="562326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</a:rPr>
              <a:t>III Всероссийская научно-практическая конференция с международным участием «</a:t>
            </a:r>
            <a:r>
              <a:rPr lang="ru-RU" dirty="0" err="1">
                <a:solidFill>
                  <a:schemeClr val="bg1"/>
                </a:solidFill>
              </a:rPr>
              <a:t>Тьюторское</a:t>
            </a:r>
            <a:r>
              <a:rPr lang="ru-RU" dirty="0">
                <a:solidFill>
                  <a:schemeClr val="bg1"/>
                </a:solidFill>
              </a:rPr>
              <a:t> сопровождение в системе общего, дополнительного и профессионального образования»</a:t>
            </a:r>
            <a:r>
              <a:rPr lang="ru-RU" sz="1750" b="1" dirty="0">
                <a:solidFill>
                  <a:schemeClr val="bg1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1415480" y="265333"/>
            <a:ext cx="9433048" cy="9858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ТРЕК по названием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« Скорая помощь в словарных делах»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15" y="1342837"/>
            <a:ext cx="6368805" cy="35559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4473209" y="5019810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i="1" u="sng" dirty="0"/>
              <a:t>Наставники:</a:t>
            </a:r>
            <a:r>
              <a:rPr lang="ru-RU" sz="2800" dirty="0"/>
              <a:t> Трянзина С.А., Ван В.А.</a:t>
            </a:r>
          </a:p>
        </p:txBody>
      </p:sp>
    </p:spTree>
    <p:extLst>
      <p:ext uri="{BB962C8B-B14F-4D97-AF65-F5344CB8AC3E}">
        <p14:creationId xmlns:p14="http://schemas.microsoft.com/office/powerpoint/2010/main" val="129061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614726"/>
            <a:ext cx="9144000" cy="124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1524000" y="5857893"/>
            <a:ext cx="1214414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Учитель: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-5774"/>
            <a:ext cx="9143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433" y="161540"/>
            <a:ext cx="692660" cy="8107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019307F-68AC-4D16-9C38-0E3D97F691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08" y="285729"/>
            <a:ext cx="6768860" cy="6429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2174944" y="273838"/>
            <a:ext cx="6529388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endParaRPr lang="ru-RU" sz="3200" dirty="0">
              <a:solidFill>
                <a:schemeClr val="bg1"/>
              </a:solidFill>
              <a:latin typeface="Palatino" panose="02020500000000000000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2452663" y="5857892"/>
            <a:ext cx="2250306" cy="440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 err="1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Трянзина</a:t>
            </a:r>
            <a:r>
              <a:rPr lang="ru-RU" sz="1400" b="1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 Светлана Александровна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2387393" y="6308714"/>
            <a:ext cx="2412463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МАОУ «Академический лицей №95  г. Челябинска»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rot="5400000">
            <a:off x="4131455" y="1607331"/>
            <a:ext cx="35719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092FD5E-CCAC-437C-9B77-967B15542365}"/>
              </a:ext>
            </a:extLst>
          </p:cNvPr>
          <p:cNvSpPr txBox="1"/>
          <p:nvPr/>
        </p:nvSpPr>
        <p:spPr>
          <a:xfrm>
            <a:off x="5044735" y="5819349"/>
            <a:ext cx="562326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</a:rPr>
              <a:t>III Всероссийская научно-практическая конференция с международным участием «</a:t>
            </a:r>
            <a:r>
              <a:rPr lang="ru-RU" dirty="0" err="1">
                <a:solidFill>
                  <a:schemeClr val="bg1"/>
                </a:solidFill>
              </a:rPr>
              <a:t>Тьюторское</a:t>
            </a:r>
            <a:r>
              <a:rPr lang="ru-RU" dirty="0">
                <a:solidFill>
                  <a:schemeClr val="bg1"/>
                </a:solidFill>
              </a:rPr>
              <a:t> сопровождение в системе общего, дополнительного и профессионального образования»</a:t>
            </a:r>
            <a:r>
              <a:rPr lang="ru-RU" sz="1750" b="1" dirty="0">
                <a:solidFill>
                  <a:schemeClr val="bg1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" name="Rectangle 2"/>
          <p:cNvSpPr txBox="1">
            <a:spLocks/>
          </p:cNvSpPr>
          <p:nvPr/>
        </p:nvSpPr>
        <p:spPr>
          <a:xfrm>
            <a:off x="2027493" y="558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solidFill>
                  <a:schemeClr val="tx2">
                    <a:lumMod val="75000"/>
                  </a:schemeClr>
                </a:solidFill>
              </a:rPr>
              <a:t>ПРЕЗЕНТАЦИЯ ТРЕКА</a:t>
            </a:r>
          </a:p>
        </p:txBody>
      </p:sp>
      <p:pic>
        <p:nvPicPr>
          <p:cNvPr id="28" name="Объект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371252"/>
            <a:ext cx="3454288" cy="40204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2060848"/>
            <a:ext cx="4552310" cy="2592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6745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614726"/>
            <a:ext cx="9144000" cy="124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1524000" y="5857893"/>
            <a:ext cx="1214414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Учитель: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-5774"/>
            <a:ext cx="9143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433" y="161540"/>
            <a:ext cx="692660" cy="8107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019307F-68AC-4D16-9C38-0E3D97F691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08" y="285729"/>
            <a:ext cx="6768860" cy="6429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2174945" y="285730"/>
            <a:ext cx="6529388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endParaRPr lang="ru-RU" sz="3200" dirty="0">
              <a:solidFill>
                <a:schemeClr val="bg1"/>
              </a:solidFill>
              <a:latin typeface="Palatino" panose="02020500000000000000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2452663" y="5857892"/>
            <a:ext cx="2250306" cy="440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 err="1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Трянзина</a:t>
            </a:r>
            <a:r>
              <a:rPr lang="ru-RU" sz="1400" b="1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 Светлана Александровна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2387393" y="6308714"/>
            <a:ext cx="2484471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МАОУ «Академический лицей №95  г. Челябинска»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rot="5400000">
            <a:off x="4131455" y="1607331"/>
            <a:ext cx="35719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092FD5E-CCAC-437C-9B77-967B15542365}"/>
              </a:ext>
            </a:extLst>
          </p:cNvPr>
          <p:cNvSpPr txBox="1"/>
          <p:nvPr/>
        </p:nvSpPr>
        <p:spPr>
          <a:xfrm>
            <a:off x="5044735" y="5819349"/>
            <a:ext cx="562326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</a:rPr>
              <a:t>III Всероссийская научно-практическая конференция с международным участием «</a:t>
            </a:r>
            <a:r>
              <a:rPr lang="ru-RU" dirty="0" err="1">
                <a:solidFill>
                  <a:schemeClr val="bg1"/>
                </a:solidFill>
              </a:rPr>
              <a:t>Тьюторское</a:t>
            </a:r>
            <a:r>
              <a:rPr lang="ru-RU" dirty="0">
                <a:solidFill>
                  <a:schemeClr val="bg1"/>
                </a:solidFill>
              </a:rPr>
              <a:t> сопровождение в системе общего, дополнительного и профессионального образования»</a:t>
            </a:r>
            <a:r>
              <a:rPr lang="ru-RU" sz="1750" b="1" dirty="0">
                <a:solidFill>
                  <a:schemeClr val="bg1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981200" y="7698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ЗАДАЧИ ТРЕКА: </a:t>
            </a:r>
          </a:p>
        </p:txBody>
      </p:sp>
      <p:graphicFrame>
        <p:nvGraphicFramePr>
          <p:cNvPr id="19" name="Схема 18"/>
          <p:cNvGraphicFramePr/>
          <p:nvPr>
            <p:extLst/>
          </p:nvPr>
        </p:nvGraphicFramePr>
        <p:xfrm>
          <a:off x="2135560" y="1417638"/>
          <a:ext cx="8363272" cy="397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04415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614726"/>
            <a:ext cx="9144000" cy="124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1524000" y="5857893"/>
            <a:ext cx="1214414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Учитель: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-5774"/>
            <a:ext cx="9143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433" y="161540"/>
            <a:ext cx="692660" cy="8107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019307F-68AC-4D16-9C38-0E3D97F691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08" y="285729"/>
            <a:ext cx="6768860" cy="6429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2174945" y="285730"/>
            <a:ext cx="6529388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endParaRPr lang="ru-RU" sz="3200" dirty="0">
              <a:solidFill>
                <a:schemeClr val="bg1"/>
              </a:solidFill>
              <a:latin typeface="Palatino" panose="02020500000000000000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2452663" y="5857892"/>
            <a:ext cx="2250306" cy="440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 err="1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Трянзина</a:t>
            </a:r>
            <a:r>
              <a:rPr lang="ru-RU" sz="1400" b="1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 Светлана Александровна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2387393" y="6308714"/>
            <a:ext cx="2412463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МАОУ «Академический лицей №95  г. Челябинска»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rot="5400000">
            <a:off x="4131455" y="1607331"/>
            <a:ext cx="35719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092FD5E-CCAC-437C-9B77-967B15542365}"/>
              </a:ext>
            </a:extLst>
          </p:cNvPr>
          <p:cNvSpPr txBox="1"/>
          <p:nvPr/>
        </p:nvSpPr>
        <p:spPr>
          <a:xfrm>
            <a:off x="5044735" y="5819349"/>
            <a:ext cx="562326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</a:rPr>
              <a:t>III Всероссийская научно-практическая конференция с международным участием «</a:t>
            </a:r>
            <a:r>
              <a:rPr lang="ru-RU" dirty="0" err="1">
                <a:solidFill>
                  <a:schemeClr val="bg1"/>
                </a:solidFill>
              </a:rPr>
              <a:t>Тьюторское</a:t>
            </a:r>
            <a:r>
              <a:rPr lang="ru-RU" dirty="0">
                <a:solidFill>
                  <a:schemeClr val="bg1"/>
                </a:solidFill>
              </a:rPr>
              <a:t> сопровождение в системе общего, дополнительного и профессионального образования»</a:t>
            </a:r>
            <a:r>
              <a:rPr lang="ru-RU" sz="1750" b="1" dirty="0">
                <a:solidFill>
                  <a:schemeClr val="bg1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Rectangle 2"/>
          <p:cNvSpPr txBox="1">
            <a:spLocks/>
          </p:cNvSpPr>
          <p:nvPr/>
        </p:nvSpPr>
        <p:spPr>
          <a:xfrm>
            <a:off x="1981200" y="6462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solidFill>
                  <a:schemeClr val="tx2">
                    <a:lumMod val="75000"/>
                  </a:schemeClr>
                </a:solidFill>
              </a:rPr>
              <a:t>ТРЕБОВАНИЯ ФГОС</a:t>
            </a:r>
          </a:p>
        </p:txBody>
      </p:sp>
      <p:graphicFrame>
        <p:nvGraphicFramePr>
          <p:cNvPr id="15" name="Схема 14"/>
          <p:cNvGraphicFramePr/>
          <p:nvPr>
            <p:extLst/>
          </p:nvPr>
        </p:nvGraphicFramePr>
        <p:xfrm>
          <a:off x="1992314" y="1330931"/>
          <a:ext cx="7848102" cy="4303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76189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614726"/>
            <a:ext cx="9144000" cy="124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1524000" y="5857893"/>
            <a:ext cx="1214414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Учитель: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-5774"/>
            <a:ext cx="9143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433" y="161540"/>
            <a:ext cx="692660" cy="8107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019307F-68AC-4D16-9C38-0E3D97F691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08" y="285729"/>
            <a:ext cx="6768860" cy="6429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2174945" y="285730"/>
            <a:ext cx="6529388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endParaRPr lang="ru-RU" sz="3200" dirty="0">
              <a:solidFill>
                <a:schemeClr val="bg1"/>
              </a:solidFill>
              <a:latin typeface="Palatino" panose="02020500000000000000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2452663" y="5857892"/>
            <a:ext cx="2250306" cy="440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 err="1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Трянзина</a:t>
            </a:r>
            <a:r>
              <a:rPr lang="ru-RU" sz="1400" b="1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 Светлана Александровна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2387393" y="6308714"/>
            <a:ext cx="2484471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МАОУ «Академический лицей №95  г. Челябинска»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rot="5400000">
            <a:off x="4131455" y="1607331"/>
            <a:ext cx="35719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092FD5E-CCAC-437C-9B77-967B15542365}"/>
              </a:ext>
            </a:extLst>
          </p:cNvPr>
          <p:cNvSpPr txBox="1"/>
          <p:nvPr/>
        </p:nvSpPr>
        <p:spPr>
          <a:xfrm>
            <a:off x="5044735" y="5819349"/>
            <a:ext cx="562326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</a:rPr>
              <a:t>III Всероссийская научно-практическая конференция с международным участием «</a:t>
            </a:r>
            <a:r>
              <a:rPr lang="ru-RU" dirty="0" err="1">
                <a:solidFill>
                  <a:schemeClr val="bg1"/>
                </a:solidFill>
              </a:rPr>
              <a:t>Тьюторское</a:t>
            </a:r>
            <a:r>
              <a:rPr lang="ru-RU" dirty="0">
                <a:solidFill>
                  <a:schemeClr val="bg1"/>
                </a:solidFill>
              </a:rPr>
              <a:t> сопровождение в системе общего, дополнительного и профессионального образования»</a:t>
            </a:r>
            <a:r>
              <a:rPr lang="ru-RU" sz="1750" b="1" dirty="0">
                <a:solidFill>
                  <a:schemeClr val="bg1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Rectangle 2"/>
          <p:cNvSpPr txBox="1">
            <a:spLocks/>
          </p:cNvSpPr>
          <p:nvPr/>
        </p:nvSpPr>
        <p:spPr>
          <a:xfrm>
            <a:off x="1981200" y="-125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solidFill>
                  <a:schemeClr val="tx2">
                    <a:lumMod val="75000"/>
                  </a:schemeClr>
                </a:solidFill>
              </a:rPr>
              <a:t>РЕАЛИЗАЦИЯ ТРЕКА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5" y="1547518"/>
            <a:ext cx="6097893" cy="37804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9307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614726"/>
            <a:ext cx="9144000" cy="124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1524000" y="5857893"/>
            <a:ext cx="1214414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Учитель: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-5774"/>
            <a:ext cx="9143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433" y="161540"/>
            <a:ext cx="692660" cy="8107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019307F-68AC-4D16-9C38-0E3D97F691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397" y="242858"/>
            <a:ext cx="7679643" cy="7294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2174945" y="285730"/>
            <a:ext cx="6529388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endParaRPr lang="ru-RU" sz="3200" dirty="0">
              <a:solidFill>
                <a:schemeClr val="bg1"/>
              </a:solidFill>
              <a:latin typeface="Palatino" panose="02020500000000000000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2452663" y="5857892"/>
            <a:ext cx="2250306" cy="440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 err="1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Трянзина</a:t>
            </a:r>
            <a:r>
              <a:rPr lang="ru-RU" sz="1400" b="1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 Светлана Александровна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2387393" y="6308714"/>
            <a:ext cx="2484471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МАОУ «Академический лицей №95  г. Челябинска»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rot="5400000">
            <a:off x="4131455" y="1607331"/>
            <a:ext cx="35719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092FD5E-CCAC-437C-9B77-967B15542365}"/>
              </a:ext>
            </a:extLst>
          </p:cNvPr>
          <p:cNvSpPr txBox="1"/>
          <p:nvPr/>
        </p:nvSpPr>
        <p:spPr>
          <a:xfrm>
            <a:off x="5044735" y="5819349"/>
            <a:ext cx="562326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</a:rPr>
              <a:t>III Всероссийская научно-практическая конференция с международным участием «</a:t>
            </a:r>
            <a:r>
              <a:rPr lang="ru-RU" dirty="0" err="1">
                <a:solidFill>
                  <a:schemeClr val="bg1"/>
                </a:solidFill>
              </a:rPr>
              <a:t>Тьюторское</a:t>
            </a:r>
            <a:r>
              <a:rPr lang="ru-RU" dirty="0">
                <a:solidFill>
                  <a:schemeClr val="bg1"/>
                </a:solidFill>
              </a:rPr>
              <a:t> сопровождение в системе общего, дополнительного и профессионального образования»</a:t>
            </a:r>
            <a:r>
              <a:rPr lang="ru-RU" sz="1750" b="1" dirty="0">
                <a:solidFill>
                  <a:schemeClr val="bg1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Rectangle 2"/>
          <p:cNvSpPr txBox="1">
            <a:spLocks/>
          </p:cNvSpPr>
          <p:nvPr/>
        </p:nvSpPr>
        <p:spPr>
          <a:xfrm>
            <a:off x="1704397" y="242857"/>
            <a:ext cx="7679643" cy="7294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Мотивация на проектную и исследовательскую деятельность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1429530"/>
            <a:ext cx="5364136" cy="40231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8998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Мои документы\Документы учителя\Мои документы учителя\Мои выступления\18.02.2021 Международная конференция Метапредметные УУД\Из Интернета\Картинки\2015-07-11_225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0" y="404665"/>
            <a:ext cx="8749412" cy="5347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Группа 1"/>
          <p:cNvGrpSpPr/>
          <p:nvPr/>
        </p:nvGrpSpPr>
        <p:grpSpPr>
          <a:xfrm>
            <a:off x="1520840" y="5938238"/>
            <a:ext cx="9144000" cy="932456"/>
            <a:chOff x="-3160" y="5938238"/>
            <a:chExt cx="9144000" cy="932456"/>
          </a:xfrm>
        </p:grpSpPr>
        <p:pic>
          <p:nvPicPr>
            <p:cNvPr id="3" name="Рисунок 2">
              <a:extLst>
                <a:ext uri="{FF2B5EF4-FFF2-40B4-BE49-F238E27FC236}">
                  <a16:creationId xmlns="" xmlns:a16="http://schemas.microsoft.com/office/drawing/2014/main" id="{5512E87C-F29E-47E2-AFEC-F6E88013A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60" y="5938238"/>
              <a:ext cx="9144000" cy="93245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83BF1C6C-524C-4E9E-9153-AF751A537EC0}"/>
                </a:ext>
              </a:extLst>
            </p:cNvPr>
            <p:cNvSpPr txBox="1"/>
            <p:nvPr/>
          </p:nvSpPr>
          <p:spPr>
            <a:xfrm>
              <a:off x="245696" y="6159213"/>
              <a:ext cx="3087434" cy="241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200" dirty="0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Погорельская Наталья Павловна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C092FD5E-CCAC-437C-9B77-967B15542365}"/>
                </a:ext>
              </a:extLst>
            </p:cNvPr>
            <p:cNvSpPr txBox="1"/>
            <p:nvPr/>
          </p:nvSpPr>
          <p:spPr>
            <a:xfrm>
              <a:off x="231983" y="6400840"/>
              <a:ext cx="8755237" cy="266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«Формирование </a:t>
              </a:r>
              <a:r>
                <a:rPr lang="ru-RU" sz="1400" dirty="0" err="1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метапредметных</a:t>
              </a:r>
              <a:r>
                <a:rPr lang="ru-RU" sz="1400" dirty="0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 УУД в проектной деятельности обучающихся начальной школы»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9336360" y="0"/>
            <a:ext cx="884684" cy="1716790"/>
            <a:chOff x="7812360" y="0"/>
            <a:chExt cx="884684" cy="1716790"/>
          </a:xfrm>
        </p:grpSpPr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050C3704-1307-4FFF-B9ED-795D45CD0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360" y="0"/>
              <a:ext cx="884684" cy="17167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27F03033-CEDF-414A-86A0-830A6B970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370" y="751738"/>
              <a:ext cx="724664" cy="704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526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614726"/>
            <a:ext cx="9144000" cy="124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1524000" y="5857893"/>
            <a:ext cx="1214414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Учитель: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-5774"/>
            <a:ext cx="9143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188640"/>
            <a:ext cx="638334" cy="7471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019307F-68AC-4D16-9C38-0E3D97F691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18" y="243875"/>
            <a:ext cx="8075010" cy="7670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2387393" y="2751048"/>
            <a:ext cx="7060032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endParaRPr lang="ru-RU" sz="3200" dirty="0">
              <a:solidFill>
                <a:schemeClr val="bg1"/>
              </a:solidFill>
              <a:latin typeface="Palatino" panose="02020500000000000000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2452663" y="5857892"/>
            <a:ext cx="2250306" cy="440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 err="1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Трянзина</a:t>
            </a:r>
            <a:r>
              <a:rPr lang="ru-RU" sz="1400" b="1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 Светлана Александровна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2387393" y="6308714"/>
            <a:ext cx="2412463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МАОУ «Академический лицей №95  г. Челябинска»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rot="5400000">
            <a:off x="4131455" y="1607331"/>
            <a:ext cx="35719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092FD5E-CCAC-437C-9B77-967B15542365}"/>
              </a:ext>
            </a:extLst>
          </p:cNvPr>
          <p:cNvSpPr txBox="1"/>
          <p:nvPr/>
        </p:nvSpPr>
        <p:spPr>
          <a:xfrm>
            <a:off x="5044735" y="5819349"/>
            <a:ext cx="562326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</a:rPr>
              <a:t>III Всероссийская научно-практическая конференция с международным участием «</a:t>
            </a:r>
            <a:r>
              <a:rPr lang="ru-RU" dirty="0" err="1">
                <a:solidFill>
                  <a:schemeClr val="bg1"/>
                </a:solidFill>
              </a:rPr>
              <a:t>Тьюторское</a:t>
            </a:r>
            <a:r>
              <a:rPr lang="ru-RU" dirty="0">
                <a:solidFill>
                  <a:schemeClr val="bg1"/>
                </a:solidFill>
              </a:rPr>
              <a:t> сопровождение в системе общего, дополнительного и профессионального образования»</a:t>
            </a:r>
            <a:r>
              <a:rPr lang="ru-RU" sz="1750" b="1" dirty="0">
                <a:solidFill>
                  <a:schemeClr val="bg1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645599" y="12252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Уверенная работа с доступными и бесплатными электронными ресурсами участников проекта</a:t>
            </a:r>
          </a:p>
        </p:txBody>
      </p:sp>
      <p:pic>
        <p:nvPicPr>
          <p:cNvPr id="15" name="Объект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07" y="1307282"/>
            <a:ext cx="5625184" cy="4218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728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614726"/>
            <a:ext cx="9144000" cy="124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1524000" y="5857893"/>
            <a:ext cx="1214414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Учитель: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-5774"/>
            <a:ext cx="9143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433" y="161540"/>
            <a:ext cx="692660" cy="8107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019307F-68AC-4D16-9C38-0E3D97F691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9" y="161541"/>
            <a:ext cx="8996906" cy="8545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2364023" y="2021756"/>
            <a:ext cx="6529388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endParaRPr lang="ru-RU" sz="3200" dirty="0">
              <a:solidFill>
                <a:schemeClr val="bg1"/>
              </a:solidFill>
              <a:latin typeface="Palatino" panose="02020500000000000000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2452663" y="5857892"/>
            <a:ext cx="2250306" cy="440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 err="1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Трянзина</a:t>
            </a:r>
            <a:r>
              <a:rPr lang="ru-RU" sz="1400" b="1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 Светлана Александровна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2387393" y="6308714"/>
            <a:ext cx="2484471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МАОУ «Академический лицей №95  г. Челябинска»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rot="5400000">
            <a:off x="4131455" y="1607331"/>
            <a:ext cx="35719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092FD5E-CCAC-437C-9B77-967B15542365}"/>
              </a:ext>
            </a:extLst>
          </p:cNvPr>
          <p:cNvSpPr txBox="1"/>
          <p:nvPr/>
        </p:nvSpPr>
        <p:spPr>
          <a:xfrm>
            <a:off x="5044735" y="5819349"/>
            <a:ext cx="562326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</a:rPr>
              <a:t>III Всероссийская научно-практическая конференция с международным участием «</a:t>
            </a:r>
            <a:r>
              <a:rPr lang="ru-RU" dirty="0" err="1">
                <a:solidFill>
                  <a:schemeClr val="bg1"/>
                </a:solidFill>
              </a:rPr>
              <a:t>Тьюторское</a:t>
            </a:r>
            <a:r>
              <a:rPr lang="ru-RU" dirty="0">
                <a:solidFill>
                  <a:schemeClr val="bg1"/>
                </a:solidFill>
              </a:rPr>
              <a:t> сопровождение в системе общего, дополнительного и профессионального образования»</a:t>
            </a:r>
            <a:r>
              <a:rPr lang="ru-RU" sz="1750" b="1" dirty="0">
                <a:solidFill>
                  <a:schemeClr val="bg1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681163" y="-1576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Формирование нового социального опыта в условиях дистанционного обучения</a:t>
            </a:r>
          </a:p>
        </p:txBody>
      </p:sp>
      <p:pic>
        <p:nvPicPr>
          <p:cNvPr id="15" name="Объект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1292380"/>
            <a:ext cx="5495648" cy="412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688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614726"/>
            <a:ext cx="9144000" cy="124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1524000" y="5857893"/>
            <a:ext cx="1214414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Учитель: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050" y="41643"/>
            <a:ext cx="9143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433" y="161540"/>
            <a:ext cx="692660" cy="8107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019307F-68AC-4D16-9C38-0E3D97F691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80" y="285729"/>
            <a:ext cx="7228289" cy="6865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2174945" y="285730"/>
            <a:ext cx="6529388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endParaRPr lang="ru-RU" sz="3200" dirty="0">
              <a:solidFill>
                <a:schemeClr val="bg1"/>
              </a:solidFill>
              <a:latin typeface="Palatino" panose="02020500000000000000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2452663" y="5857892"/>
            <a:ext cx="2250306" cy="440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 err="1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Трянзина</a:t>
            </a:r>
            <a:r>
              <a:rPr lang="ru-RU" sz="1400" b="1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 Светлана Александровна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2387393" y="6308714"/>
            <a:ext cx="2462949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МАОУ «Академический лицей №95  г. Челябинска»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rot="5400000">
            <a:off x="4131455" y="1607331"/>
            <a:ext cx="35719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092FD5E-CCAC-437C-9B77-967B15542365}"/>
              </a:ext>
            </a:extLst>
          </p:cNvPr>
          <p:cNvSpPr txBox="1"/>
          <p:nvPr/>
        </p:nvSpPr>
        <p:spPr>
          <a:xfrm>
            <a:off x="5044735" y="5819349"/>
            <a:ext cx="562326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</a:rPr>
              <a:t>III Всероссийская научно-практическая конференция с международным участием «</a:t>
            </a:r>
            <a:r>
              <a:rPr lang="ru-RU" dirty="0" err="1">
                <a:solidFill>
                  <a:schemeClr val="bg1"/>
                </a:solidFill>
              </a:rPr>
              <a:t>Тьюторское</a:t>
            </a:r>
            <a:r>
              <a:rPr lang="ru-RU" dirty="0">
                <a:solidFill>
                  <a:schemeClr val="bg1"/>
                </a:solidFill>
              </a:rPr>
              <a:t> сопровождение в системе общего, дополнительного и профессионального образования»</a:t>
            </a:r>
            <a:r>
              <a:rPr lang="ru-RU" sz="1750" b="1" dirty="0">
                <a:solidFill>
                  <a:schemeClr val="bg1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556049" y="4164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Готовый конечный продукт</a:t>
            </a:r>
          </a:p>
        </p:txBody>
      </p:sp>
      <p:pic>
        <p:nvPicPr>
          <p:cNvPr id="15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383" y="2106163"/>
            <a:ext cx="1528748" cy="2521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58" y="1238486"/>
            <a:ext cx="3234985" cy="2345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927" y="3039663"/>
            <a:ext cx="3765167" cy="2698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252" y="3593846"/>
            <a:ext cx="3278111" cy="1845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163" y="1328307"/>
            <a:ext cx="2583417" cy="180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765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614726"/>
            <a:ext cx="9144000" cy="124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1524000" y="5857893"/>
            <a:ext cx="1214414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Учитель: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446" y="171966"/>
            <a:ext cx="1083274" cy="126799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2452663" y="5857892"/>
            <a:ext cx="2250306" cy="440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 err="1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Трянзина</a:t>
            </a:r>
            <a:r>
              <a:rPr lang="ru-RU" sz="1400" b="1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 Светлана Александровна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2387393" y="6308714"/>
            <a:ext cx="2518503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МАОУ «Академический лицей №95  г. Челябинска»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rot="5400000">
            <a:off x="4131455" y="1607331"/>
            <a:ext cx="35719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092FD5E-CCAC-437C-9B77-967B15542365}"/>
              </a:ext>
            </a:extLst>
          </p:cNvPr>
          <p:cNvSpPr txBox="1"/>
          <p:nvPr/>
        </p:nvSpPr>
        <p:spPr>
          <a:xfrm>
            <a:off x="5044735" y="5819349"/>
            <a:ext cx="562326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</a:rPr>
              <a:t>III Всероссийская научно-практическая конференция с международным участием «</a:t>
            </a:r>
            <a:r>
              <a:rPr lang="ru-RU" dirty="0" err="1">
                <a:solidFill>
                  <a:schemeClr val="bg1"/>
                </a:solidFill>
              </a:rPr>
              <a:t>Тьюторское</a:t>
            </a:r>
            <a:r>
              <a:rPr lang="ru-RU" dirty="0">
                <a:solidFill>
                  <a:schemeClr val="bg1"/>
                </a:solidFill>
              </a:rPr>
              <a:t> сопровождение в системе общего, дополнительного и профессионального образования»</a:t>
            </a:r>
            <a:r>
              <a:rPr lang="ru-RU" sz="1750" b="1" dirty="0">
                <a:solidFill>
                  <a:schemeClr val="bg1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4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38" y="598365"/>
            <a:ext cx="3198859" cy="4265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103" y="143078"/>
            <a:ext cx="3888432" cy="2930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094" y="3076990"/>
            <a:ext cx="3611007" cy="2537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346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614726"/>
            <a:ext cx="9144000" cy="124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1524000" y="5857893"/>
            <a:ext cx="1214414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Учитель: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-5774"/>
            <a:ext cx="9143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433" y="161540"/>
            <a:ext cx="692660" cy="8107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019307F-68AC-4D16-9C38-0E3D97F691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80" y="285729"/>
            <a:ext cx="7228289" cy="6865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2133549" y="323782"/>
            <a:ext cx="6529388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endParaRPr lang="ru-RU" sz="3200" dirty="0">
              <a:solidFill>
                <a:schemeClr val="bg1"/>
              </a:solidFill>
              <a:latin typeface="Palatino" panose="02020500000000000000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2452663" y="5857892"/>
            <a:ext cx="2250306" cy="440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 err="1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Трянзина</a:t>
            </a:r>
            <a:r>
              <a:rPr lang="ru-RU" sz="1400" b="1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 Светлана Александровна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2387393" y="6308714"/>
            <a:ext cx="2484471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МАОУ «Академический лицей №95  г. Челябинска»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rot="5400000">
            <a:off x="4131455" y="1607331"/>
            <a:ext cx="35719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092FD5E-CCAC-437C-9B77-967B15542365}"/>
              </a:ext>
            </a:extLst>
          </p:cNvPr>
          <p:cNvSpPr txBox="1"/>
          <p:nvPr/>
        </p:nvSpPr>
        <p:spPr>
          <a:xfrm>
            <a:off x="5044735" y="5819349"/>
            <a:ext cx="562326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</a:rPr>
              <a:t>III Всероссийская научно-практическая конференция с международным участием «</a:t>
            </a:r>
            <a:r>
              <a:rPr lang="ru-RU" dirty="0" err="1">
                <a:solidFill>
                  <a:schemeClr val="bg1"/>
                </a:solidFill>
              </a:rPr>
              <a:t>Тьюторское</a:t>
            </a:r>
            <a:r>
              <a:rPr lang="ru-RU" dirty="0">
                <a:solidFill>
                  <a:schemeClr val="bg1"/>
                </a:solidFill>
              </a:rPr>
              <a:t> сопровождение в системе общего, дополнительного и профессионального образования»</a:t>
            </a:r>
            <a:r>
              <a:rPr lang="ru-RU" sz="1750" b="1" dirty="0">
                <a:solidFill>
                  <a:schemeClr val="bg1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981200" y="357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6000" b="1" dirty="0">
                <a:solidFill>
                  <a:schemeClr val="tx2">
                    <a:lumMod val="75000"/>
                  </a:schemeClr>
                </a:solidFill>
              </a:rPr>
              <a:t>Результаты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819" y="1292038"/>
            <a:ext cx="3624724" cy="4294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2" y="1786720"/>
            <a:ext cx="4889517" cy="3667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690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614726"/>
            <a:ext cx="9144000" cy="124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1524000" y="5857893"/>
            <a:ext cx="1214414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Учитель: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-5774"/>
            <a:ext cx="9143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433" y="161540"/>
            <a:ext cx="692660" cy="8107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2452663" y="5857892"/>
            <a:ext cx="2250306" cy="440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 err="1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Трянзина</a:t>
            </a:r>
            <a:r>
              <a:rPr lang="ru-RU" sz="1400" b="1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 Светлана Александровна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2387394" y="6308714"/>
            <a:ext cx="2484471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МАОУ «Академический лицей №95  г. Челябинска»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rot="5400000">
            <a:off x="4131455" y="1607331"/>
            <a:ext cx="35719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092FD5E-CCAC-437C-9B77-967B15542365}"/>
              </a:ext>
            </a:extLst>
          </p:cNvPr>
          <p:cNvSpPr txBox="1"/>
          <p:nvPr/>
        </p:nvSpPr>
        <p:spPr>
          <a:xfrm>
            <a:off x="5044735" y="5819349"/>
            <a:ext cx="562326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</a:rPr>
              <a:t>III Всероссийская научно-практическая конференция с международным участием «</a:t>
            </a:r>
            <a:r>
              <a:rPr lang="ru-RU" dirty="0" err="1">
                <a:solidFill>
                  <a:schemeClr val="bg1"/>
                </a:solidFill>
              </a:rPr>
              <a:t>Тьюторское</a:t>
            </a:r>
            <a:r>
              <a:rPr lang="ru-RU" dirty="0">
                <a:solidFill>
                  <a:schemeClr val="bg1"/>
                </a:solidFill>
              </a:rPr>
              <a:t> сопровождение в системе общего, дополнительного и профессионального образования»</a:t>
            </a:r>
            <a:r>
              <a:rPr lang="ru-RU" sz="1750" b="1" dirty="0">
                <a:solidFill>
                  <a:schemeClr val="bg1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681163" y="147494"/>
            <a:ext cx="7883270" cy="1058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>
                <a:solidFill>
                  <a:schemeClr val="tx2">
                    <a:lumMod val="75000"/>
                  </a:schemeClr>
                </a:solidFill>
              </a:rPr>
              <a:t>«Вдохновение» вместо «выгорания»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5" name="Объект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9" y="1503698"/>
            <a:ext cx="4936721" cy="3702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296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B710EDD-2ABD-4272-B1DC-BE7964630E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649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50C3704-1307-4FFF-B9ED-795D45CD02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61" y="0"/>
            <a:ext cx="1179578" cy="228905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27F03033-CEDF-414A-86A0-830A6B9701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641" y="795527"/>
            <a:ext cx="966218" cy="9387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EB94ED9-DF4E-4386-B2C3-9422F19274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206" y="1343330"/>
            <a:ext cx="1344171" cy="13441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0B046D2E-0532-4434-AE66-13B20476BA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957" y="1343329"/>
            <a:ext cx="1344171" cy="134417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8A8501AC-F9B8-40D9-9EE0-70649E9A84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824" y="1354261"/>
            <a:ext cx="1344171" cy="134417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3B60D394-89E9-4460-B306-360D0990FE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206" y="2766969"/>
            <a:ext cx="1344171" cy="134417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D8E87BDC-4EEF-43FE-A914-622579F4A3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850" y="2754972"/>
            <a:ext cx="1344171" cy="134417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D1F15F0D-DAD3-4F1A-821F-F1790745D1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989" y="2779590"/>
            <a:ext cx="1344171" cy="134417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BD43CACB-E192-460C-8C67-5A84774BEE1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206" y="4162804"/>
            <a:ext cx="1344171" cy="134417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18192A16-6815-4ED4-B0C0-44EC7ABF272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219" y="4166347"/>
            <a:ext cx="1344171" cy="134417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4" r="67438"/>
          <a:stretch/>
        </p:blipFill>
        <p:spPr>
          <a:xfrm>
            <a:off x="7715262" y="4179888"/>
            <a:ext cx="1355713" cy="133341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C929421B-34E2-4182-A5EB-ECE20ED7F37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9672" y="5614726"/>
            <a:ext cx="4169672" cy="41696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7458" y="3982997"/>
            <a:ext cx="75865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опыта работы Варавва Е.В.,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учителя  высшей квалификационной категории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МАОУ «Академический лицей №95 г. Челябинска»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/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379349" y="2027078"/>
            <a:ext cx="10523349" cy="1917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</a:t>
            </a:r>
            <a:r>
              <a:rPr lang="ru-RU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интернет-ресурсов</a:t>
            </a:r>
            <a:endParaRPr lang="ru-RU" sz="2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формировании </a:t>
            </a:r>
            <a:r>
              <a:rPr lang="ru-RU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метапредметных</a:t>
            </a: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результатов</a:t>
            </a:r>
            <a:endParaRPr lang="ru-RU" sz="2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освоения основной образовательной программы</a:t>
            </a:r>
            <a:endParaRPr lang="ru-RU" sz="2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sz="2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9468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265365" y="5927610"/>
            <a:ext cx="1351163" cy="322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ru-RU" b="1" dirty="0">
              <a:solidFill>
                <a:srgbClr val="FEFEF3"/>
              </a:solidFill>
              <a:latin typeface="Palatino" panose="02020500000000000000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74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1485900" y="6052991"/>
            <a:ext cx="4800599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Учитель: Варавва Елена Васильевна </a:t>
            </a:r>
            <a:endParaRPr lang="ru-RU" b="1" dirty="0">
              <a:solidFill>
                <a:srgbClr val="FEFEF3"/>
              </a:solidFill>
              <a:latin typeface="Palatino" panose="02020500000000000000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1036891" y="6372384"/>
            <a:ext cx="573946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FEFE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Академический лицей № 95  г. Челябинска</a:t>
            </a:r>
          </a:p>
        </p:txBody>
      </p:sp>
      <p:pic>
        <p:nvPicPr>
          <p:cNvPr id="2" name="_d1_apihost.ru_voice6049c95d903f20957515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047083" y="5896026"/>
            <a:ext cx="609600" cy="6096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1850" y="1110344"/>
            <a:ext cx="10515600" cy="3452132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latin typeface="Times New Roman"/>
                <a:ea typeface="Times New Roman"/>
                <a:cs typeface="Times New Roman"/>
              </a:rPr>
              <a:t>Если мы будем учить сегодня так, </a:t>
            </a:r>
            <a:r>
              <a:rPr lang="ru-RU" sz="4000" b="1" dirty="0" smtClean="0">
                <a:latin typeface="Times New Roman"/>
                <a:ea typeface="Times New Roman"/>
                <a:cs typeface="Times New Roman"/>
              </a:rPr>
              <a:t>                             </a:t>
            </a:r>
            <a:r>
              <a:rPr lang="ru-RU" sz="4000" b="1" dirty="0">
                <a:latin typeface="Calibri"/>
                <a:ea typeface="Calibri"/>
                <a:cs typeface="Times New Roman"/>
              </a:rPr>
              <a:t/>
            </a:r>
            <a:br>
              <a:rPr lang="ru-RU" sz="4000" b="1" dirty="0">
                <a:latin typeface="Calibri"/>
                <a:ea typeface="Calibri"/>
                <a:cs typeface="Times New Roman"/>
              </a:rPr>
            </a:br>
            <a:r>
              <a:rPr lang="ru-RU" sz="4000" b="1" dirty="0">
                <a:latin typeface="Times New Roman"/>
                <a:ea typeface="Times New Roman"/>
                <a:cs typeface="Times New Roman"/>
              </a:rPr>
              <a:t>                    </a:t>
            </a:r>
            <a:r>
              <a:rPr lang="ru-RU" sz="4000" b="1" dirty="0" smtClean="0">
                <a:latin typeface="Times New Roman"/>
                <a:ea typeface="Times New Roman"/>
                <a:cs typeface="Times New Roman"/>
              </a:rPr>
              <a:t>как мы </a:t>
            </a:r>
            <a:r>
              <a:rPr lang="ru-RU" sz="4000" b="1" dirty="0">
                <a:latin typeface="Times New Roman"/>
                <a:ea typeface="Times New Roman"/>
                <a:cs typeface="Times New Roman"/>
              </a:rPr>
              <a:t>учили вчера, мы украдём </a:t>
            </a:r>
            <a:r>
              <a:rPr lang="ru-RU" sz="4000" b="1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4000" b="1" dirty="0" smtClean="0">
                <a:latin typeface="Times New Roman"/>
                <a:ea typeface="Times New Roman"/>
                <a:cs typeface="Times New Roman"/>
              </a:rPr>
            </a:br>
            <a:r>
              <a:rPr lang="ru-RU" sz="4000" b="1" dirty="0" smtClean="0">
                <a:latin typeface="Times New Roman"/>
                <a:ea typeface="Times New Roman"/>
                <a:cs typeface="Times New Roman"/>
              </a:rPr>
              <a:t>у </a:t>
            </a:r>
            <a:r>
              <a:rPr lang="ru-RU" sz="4000" b="1" dirty="0">
                <a:latin typeface="Times New Roman"/>
                <a:ea typeface="Times New Roman"/>
                <a:cs typeface="Times New Roman"/>
              </a:rPr>
              <a:t>детей завтра.</a:t>
            </a:r>
            <a:r>
              <a:rPr lang="ru-RU" sz="4000" b="1" dirty="0">
                <a:latin typeface="Calibri"/>
                <a:ea typeface="Calibri"/>
                <a:cs typeface="Times New Roman"/>
              </a:rPr>
              <a:t/>
            </a:r>
            <a:br>
              <a:rPr lang="ru-RU" sz="4000" b="1" dirty="0">
                <a:latin typeface="Calibri"/>
                <a:ea typeface="Calibri"/>
                <a:cs typeface="Times New Roman"/>
              </a:rPr>
            </a:br>
            <a:r>
              <a:rPr lang="ru-RU" sz="4000" b="1" dirty="0">
                <a:latin typeface="Times New Roman"/>
                <a:ea typeface="Times New Roman"/>
              </a:rPr>
              <a:t>   </a:t>
            </a:r>
            <a:r>
              <a:rPr lang="ru-RU" sz="4000" b="1" dirty="0" smtClean="0">
                <a:latin typeface="Times New Roman"/>
                <a:ea typeface="Times New Roman"/>
              </a:rPr>
              <a:t>                                                Джон </a:t>
            </a:r>
            <a:r>
              <a:rPr lang="ru-RU" sz="4000" b="1" dirty="0" err="1">
                <a:latin typeface="Times New Roman"/>
                <a:ea typeface="Times New Roman"/>
              </a:rPr>
              <a:t>Дьюи</a:t>
            </a:r>
            <a:r>
              <a:rPr lang="ru-RU" sz="4000" b="1" dirty="0">
                <a:solidFill>
                  <a:srgbClr val="798373"/>
                </a:solidFill>
                <a:latin typeface="Times New Roman"/>
                <a:ea typeface="Times New Roman"/>
              </a:rPr>
              <a:t> </a:t>
            </a:r>
            <a:endParaRPr lang="ru-RU" sz="4000" b="1" dirty="0">
              <a:solidFill>
                <a:srgbClr val="798373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816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265365" y="5927610"/>
            <a:ext cx="1351163" cy="322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EFEF3"/>
              </a:solidFill>
              <a:effectLst/>
              <a:uLnTx/>
              <a:uFillTx/>
              <a:latin typeface="Palatino" panose="02020500000000000000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74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1485900" y="6052991"/>
            <a:ext cx="4800599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EF3"/>
                </a:solidFill>
                <a:effectLst/>
                <a:uLnTx/>
                <a:uFillTx/>
                <a:latin typeface="Palatino" panose="02020500000000000000" pitchFamily="18" charset="0"/>
                <a:ea typeface="+mn-ea"/>
                <a:cs typeface="Arial" panose="020B0604020202020204" pitchFamily="34" charset="0"/>
              </a:rPr>
              <a:t>Учитель: Варавва Елена Васильевна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EFEF3"/>
              </a:solidFill>
              <a:effectLst/>
              <a:uLnTx/>
              <a:uFillTx/>
              <a:latin typeface="Palatino" panose="02020500000000000000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1036891" y="6372384"/>
            <a:ext cx="573946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EF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Академический лицей № 95  г. Челябинска</a:t>
            </a:r>
          </a:p>
        </p:txBody>
      </p:sp>
      <p:pic>
        <p:nvPicPr>
          <p:cNvPr id="2" name="_d1_apihost.ru_voice6049c95d903f20957515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047083" y="5896026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-490" r="9692" b="17238"/>
          <a:stretch/>
        </p:blipFill>
        <p:spPr>
          <a:xfrm>
            <a:off x="40683" y="224955"/>
            <a:ext cx="5554205" cy="526745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635569" y="161540"/>
            <a:ext cx="6556431" cy="5416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40385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1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Требования современного мира таковы, что привычных разрозненных знаний из разных наук, освоением которых занимаются дети в школе, мало. Человек нуждается   </a:t>
            </a:r>
            <a:r>
              <a:rPr lang="ru-RU" sz="21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понимании механизмов постижения из абсолютно разных источников, которые могут находиться на стыке двух, трёх, четырёх или более областей знаний. </a:t>
            </a:r>
            <a:endParaRPr lang="ru-RU" sz="2100" b="1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540385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1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Поэтому </a:t>
            </a:r>
            <a:r>
              <a:rPr lang="ru-RU" sz="21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 современной школы заключается в том, чтобы поменять тип сознания и учеников, и учителей, помогая </a:t>
            </a:r>
            <a:r>
              <a:rPr lang="ru-RU" sz="21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переходить </a:t>
            </a:r>
            <a:r>
              <a:rPr lang="ru-RU" sz="21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lang="ru-RU" sz="21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закостенелости информационных ограничений                                               </a:t>
            </a:r>
            <a:r>
              <a:rPr lang="ru-RU" sz="21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</a:t>
            </a:r>
            <a:r>
              <a:rPr lang="ru-RU" sz="21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метапредметным</a:t>
            </a:r>
            <a:r>
              <a:rPr lang="ru-RU" sz="21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связям, то есть взаимосвязям разных предметов на более высоком, практическом уровне их применения в жизни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5613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265365" y="5927610"/>
            <a:ext cx="1351163" cy="322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EFEF3"/>
              </a:solidFill>
              <a:effectLst/>
              <a:uLnTx/>
              <a:uFillTx/>
              <a:latin typeface="Palatino" panose="02020500000000000000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74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265366" y="5927610"/>
            <a:ext cx="6021134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EF3"/>
                </a:solidFill>
                <a:effectLst/>
                <a:uLnTx/>
                <a:uFillTx/>
                <a:latin typeface="Palatino" panose="02020500000000000000" pitchFamily="18" charset="0"/>
                <a:ea typeface="+mn-ea"/>
                <a:cs typeface="Arial" panose="020B0604020202020204" pitchFamily="34" charset="0"/>
              </a:rPr>
              <a:t>Учитель: Варавва Елена Васильевна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EFEF3"/>
              </a:solidFill>
              <a:effectLst/>
              <a:uLnTx/>
              <a:uFillTx/>
              <a:latin typeface="Palatino" panose="02020500000000000000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265365" y="6348660"/>
            <a:ext cx="573946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EF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Академический лицей № 95  г. Челябинска</a:t>
            </a:r>
          </a:p>
        </p:txBody>
      </p:sp>
      <p:pic>
        <p:nvPicPr>
          <p:cNvPr id="2" name="_d1_apihost.ru_voice6049c95d903f20957515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047083" y="5896026"/>
            <a:ext cx="609600" cy="609600"/>
          </a:xfrm>
          <a:prstGeom prst="rect">
            <a:avLst/>
          </a:prstGeom>
        </p:spPr>
      </p:pic>
      <p:pic>
        <p:nvPicPr>
          <p:cNvPr id="1026" name="Picture 2" descr="https://rusdozor.ru/wp-content/uploads/2017/12/3288558293d33304b4f73f906557100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840" y="828897"/>
            <a:ext cx="7158160" cy="546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5365" y="1367649"/>
            <a:ext cx="45546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уже невозможно представить школу будущего без Интернета. Как учителю, так и ученику важно найти тот сетевой ресурс, который будет способствовать более прочному усвоению учебного материала и формированию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9495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Мои документы\Документы учителя\Мои документы учителя\Мои выступления\18.02.2021 Международная конференция Метапредметные УУД\Из Интернета\Картинки\d3df90bc340cb902ad4045b71ff07da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0" y="260648"/>
            <a:ext cx="8701386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50C3704-1307-4FFF-B9ED-795D45CD02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0"/>
            <a:ext cx="884684" cy="1716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7F03033-CEDF-414A-86A0-830A6B9701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70" y="751738"/>
            <a:ext cx="724664" cy="70409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1520840" y="5938238"/>
            <a:ext cx="9144000" cy="932456"/>
            <a:chOff x="-3160" y="5938238"/>
            <a:chExt cx="9144000" cy="932456"/>
          </a:xfrm>
        </p:grpSpPr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5512E87C-F29E-47E2-AFEC-F6E88013A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60" y="5938238"/>
              <a:ext cx="9144000" cy="93245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3BF1C6C-524C-4E9E-9153-AF751A537EC0}"/>
                </a:ext>
              </a:extLst>
            </p:cNvPr>
            <p:cNvSpPr txBox="1"/>
            <p:nvPr/>
          </p:nvSpPr>
          <p:spPr>
            <a:xfrm>
              <a:off x="245696" y="6159213"/>
              <a:ext cx="3087434" cy="241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200" dirty="0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Погорельская Наталья Павловна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C092FD5E-CCAC-437C-9B77-967B15542365}"/>
                </a:ext>
              </a:extLst>
            </p:cNvPr>
            <p:cNvSpPr txBox="1"/>
            <p:nvPr/>
          </p:nvSpPr>
          <p:spPr>
            <a:xfrm>
              <a:off x="231983" y="6400840"/>
              <a:ext cx="8755237" cy="266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«Формирование </a:t>
              </a:r>
              <a:r>
                <a:rPr lang="ru-RU" sz="1400" dirty="0" err="1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метапредметных</a:t>
              </a:r>
              <a:r>
                <a:rPr lang="ru-RU" sz="1400" dirty="0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 УУД в проектной деятельности обучающихся начальной школы»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173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265365" y="5927610"/>
            <a:ext cx="1351163" cy="322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EFEF3"/>
              </a:solidFill>
              <a:effectLst/>
              <a:uLnTx/>
              <a:uFillTx/>
              <a:latin typeface="Palatino" panose="02020500000000000000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74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1485900" y="6052991"/>
            <a:ext cx="4800599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EF3"/>
                </a:solidFill>
                <a:effectLst/>
                <a:uLnTx/>
                <a:uFillTx/>
                <a:latin typeface="Palatino" panose="02020500000000000000" pitchFamily="18" charset="0"/>
                <a:ea typeface="+mn-ea"/>
                <a:cs typeface="Arial" panose="020B0604020202020204" pitchFamily="34" charset="0"/>
              </a:rPr>
              <a:t>Учитель: Варавва Елена Васильевна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EFEF3"/>
              </a:solidFill>
              <a:effectLst/>
              <a:uLnTx/>
              <a:uFillTx/>
              <a:latin typeface="Palatino" panose="02020500000000000000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1036891" y="6372384"/>
            <a:ext cx="573946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EF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Академический лицей № 95  г. Челябинска</a:t>
            </a:r>
          </a:p>
        </p:txBody>
      </p:sp>
      <p:pic>
        <p:nvPicPr>
          <p:cNvPr id="2" name="_d1_apihost.ru_voice6049c95d903f20957515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047083" y="5896026"/>
            <a:ext cx="609600" cy="60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365" y="524416"/>
            <a:ext cx="5345021" cy="12569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5256" y="363071"/>
            <a:ext cx="4959457" cy="10901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2901" y="1952949"/>
            <a:ext cx="5210014" cy="13741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5365" y="3584006"/>
            <a:ext cx="3999323" cy="15180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681543" y="1565088"/>
            <a:ext cx="3714427" cy="15881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093" y="3310095"/>
            <a:ext cx="5616900" cy="232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684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265365" y="5927610"/>
            <a:ext cx="1351163" cy="322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ru-RU" b="1" dirty="0">
              <a:solidFill>
                <a:srgbClr val="FEFEF3"/>
              </a:solidFill>
              <a:latin typeface="Palatino" panose="02020500000000000000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74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1485900" y="6052991"/>
            <a:ext cx="4800599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Учитель: Варавва Елена Васильевна </a:t>
            </a:r>
            <a:endParaRPr lang="ru-RU" b="1" dirty="0">
              <a:solidFill>
                <a:srgbClr val="FEFEF3"/>
              </a:solidFill>
              <a:latin typeface="Palatino" panose="02020500000000000000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1036891" y="6372384"/>
            <a:ext cx="573946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FEFE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Академический лицей № 95  г. Челябинска</a:t>
            </a:r>
          </a:p>
        </p:txBody>
      </p:sp>
      <p:pic>
        <p:nvPicPr>
          <p:cNvPr id="2" name="_d1_apihost.ru_voice6049c95d903f20957515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047083" y="5896026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49"/>
          <a:stretch/>
        </p:blipFill>
        <p:spPr bwMode="auto">
          <a:xfrm>
            <a:off x="0" y="522830"/>
            <a:ext cx="4737100" cy="426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24406" y="1260531"/>
            <a:ext cx="6447296" cy="4441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Яндекс.Учебник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делает содержание заданий в предметах актуальным для современного ребёнка, тем самым повышает познавательную мотивацию и улучшает образовательные </a:t>
            </a:r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Сервис 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помогает в работе учителям, облегчая их труд, упрощает взаимодействие с учениками и их родителями </a:t>
            </a:r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и, самое 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главное, раскрывает потенциал каждого </a:t>
            </a:r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ребёнка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5395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265365" y="5927610"/>
            <a:ext cx="1351163" cy="322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EFEF3"/>
              </a:solidFill>
              <a:effectLst/>
              <a:uLnTx/>
              <a:uFillTx/>
              <a:latin typeface="Palatino" panose="02020500000000000000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74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1485900" y="6052991"/>
            <a:ext cx="4800599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EF3"/>
                </a:solidFill>
                <a:effectLst/>
                <a:uLnTx/>
                <a:uFillTx/>
                <a:latin typeface="Palatino" panose="02020500000000000000" pitchFamily="18" charset="0"/>
                <a:ea typeface="+mn-ea"/>
                <a:cs typeface="Arial" panose="020B0604020202020204" pitchFamily="34" charset="0"/>
              </a:rPr>
              <a:t>Учитель: Варавва Елена Васильевна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EFEF3"/>
              </a:solidFill>
              <a:effectLst/>
              <a:uLnTx/>
              <a:uFillTx/>
              <a:latin typeface="Palatino" panose="02020500000000000000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1036891" y="6372384"/>
            <a:ext cx="573946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EF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Академический лицей № 95  г. Челябинска</a:t>
            </a:r>
          </a:p>
        </p:txBody>
      </p:sp>
      <p:pic>
        <p:nvPicPr>
          <p:cNvPr id="2" name="_d1_apihost.ru_voice6049c95d903f20957515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047083" y="5896026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9" b="2826"/>
          <a:stretch/>
        </p:blipFill>
        <p:spPr>
          <a:xfrm>
            <a:off x="15344" y="254027"/>
            <a:ext cx="5141495" cy="55018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2182" y="2018189"/>
            <a:ext cx="6925656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0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265365" y="5927610"/>
            <a:ext cx="1351163" cy="322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EFEF3"/>
              </a:solidFill>
              <a:effectLst/>
              <a:uLnTx/>
              <a:uFillTx/>
              <a:latin typeface="Palatino" panose="02020500000000000000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74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1485900" y="6052991"/>
            <a:ext cx="4800599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EF3"/>
                </a:solidFill>
                <a:effectLst/>
                <a:uLnTx/>
                <a:uFillTx/>
                <a:latin typeface="Palatino" panose="02020500000000000000" pitchFamily="18" charset="0"/>
                <a:ea typeface="+mn-ea"/>
                <a:cs typeface="Arial" panose="020B0604020202020204" pitchFamily="34" charset="0"/>
              </a:rPr>
              <a:t>Учитель: Варавва Елена Васильевна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EFEF3"/>
              </a:solidFill>
              <a:effectLst/>
              <a:uLnTx/>
              <a:uFillTx/>
              <a:latin typeface="Palatino" panose="02020500000000000000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1036891" y="6372384"/>
            <a:ext cx="573946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EF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Академический лицей № 95  г. Челябинска</a:t>
            </a:r>
          </a:p>
        </p:txBody>
      </p:sp>
      <p:pic>
        <p:nvPicPr>
          <p:cNvPr id="2" name="_d1_apihost.ru_voice6049c95d903f20957515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047083" y="5896026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0" b="48701"/>
          <a:stretch/>
        </p:blipFill>
        <p:spPr>
          <a:xfrm>
            <a:off x="742951" y="1302894"/>
            <a:ext cx="4974956" cy="4092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1" r="14581"/>
          <a:stretch/>
        </p:blipFill>
        <p:spPr>
          <a:xfrm>
            <a:off x="6460857" y="8629"/>
            <a:ext cx="4217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106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265365" y="5927610"/>
            <a:ext cx="1351163" cy="322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ru-RU" b="1" dirty="0">
              <a:solidFill>
                <a:srgbClr val="FEFEF3"/>
              </a:solidFill>
              <a:latin typeface="Palatino" panose="02020500000000000000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74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1485900" y="6052991"/>
            <a:ext cx="4800599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Учитель: Варавва Елена Васильевна </a:t>
            </a:r>
            <a:endParaRPr lang="ru-RU" b="1" dirty="0">
              <a:solidFill>
                <a:srgbClr val="FEFEF3"/>
              </a:solidFill>
              <a:latin typeface="Palatino" panose="02020500000000000000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1036891" y="6372384"/>
            <a:ext cx="573946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FEFE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Академический лицей № 95  г. Челябинска</a:t>
            </a:r>
          </a:p>
        </p:txBody>
      </p:sp>
      <p:pic>
        <p:nvPicPr>
          <p:cNvPr id="2" name="_d1_apihost.ru_voice6049c95d903f20957515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047083" y="5896026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2" t="5011" r="12848" b="4612"/>
          <a:stretch/>
        </p:blipFill>
        <p:spPr bwMode="auto">
          <a:xfrm>
            <a:off x="-185979" y="501959"/>
            <a:ext cx="5765370" cy="499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86499" y="1382844"/>
            <a:ext cx="5357624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90% из более 2000 опрошенных учителей отмечают, что занятия с 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Учи.ру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позитивно влияют на развитие предметных знаний и 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метапредметных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навыков учащихся.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816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265365" y="5927610"/>
            <a:ext cx="1351163" cy="322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ru-RU" b="1" dirty="0">
              <a:solidFill>
                <a:srgbClr val="FEFEF3"/>
              </a:solidFill>
              <a:latin typeface="Palatino" panose="02020500000000000000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74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1485900" y="6052991"/>
            <a:ext cx="4800599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Учитель: Варавва Елена Васильевна </a:t>
            </a:r>
            <a:endParaRPr lang="ru-RU" b="1" dirty="0">
              <a:solidFill>
                <a:srgbClr val="FEFEF3"/>
              </a:solidFill>
              <a:latin typeface="Palatino" panose="02020500000000000000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1036891" y="6372384"/>
            <a:ext cx="573946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FEFE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Академический лицей № 95  г. Челябинска</a:t>
            </a:r>
          </a:p>
        </p:txBody>
      </p:sp>
      <p:pic>
        <p:nvPicPr>
          <p:cNvPr id="2" name="_d1_apihost.ru_voice6049c95d903f20957515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047083" y="5896026"/>
            <a:ext cx="609600" cy="6096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23" y="-5774"/>
            <a:ext cx="11493500" cy="649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816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265365" y="5927610"/>
            <a:ext cx="1351163" cy="322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EFEF3"/>
              </a:solidFill>
              <a:effectLst/>
              <a:uLnTx/>
              <a:uFillTx/>
              <a:latin typeface="Palatino" panose="02020500000000000000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74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1485900" y="6052991"/>
            <a:ext cx="4800599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EF3"/>
                </a:solidFill>
                <a:effectLst/>
                <a:uLnTx/>
                <a:uFillTx/>
                <a:latin typeface="Palatino" panose="02020500000000000000" pitchFamily="18" charset="0"/>
                <a:ea typeface="+mn-ea"/>
                <a:cs typeface="Arial" panose="020B0604020202020204" pitchFamily="34" charset="0"/>
              </a:rPr>
              <a:t>Учитель: Варавва Елена Васильевна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EFEF3"/>
              </a:solidFill>
              <a:effectLst/>
              <a:uLnTx/>
              <a:uFillTx/>
              <a:latin typeface="Palatino" panose="02020500000000000000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1036891" y="6372384"/>
            <a:ext cx="573946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EF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Академический лицей № 95  г. Челябинска</a:t>
            </a:r>
          </a:p>
        </p:txBody>
      </p:sp>
      <p:pic>
        <p:nvPicPr>
          <p:cNvPr id="2" name="_d1_apihost.ru_voice6049c95d903f20957515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047083" y="5896026"/>
            <a:ext cx="609600" cy="6096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16" y="185821"/>
            <a:ext cx="10043361" cy="536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1973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265365" y="5927610"/>
            <a:ext cx="1351163" cy="322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EFEF3"/>
              </a:solidFill>
              <a:effectLst/>
              <a:uLnTx/>
              <a:uFillTx/>
              <a:latin typeface="Palatino" panose="02020500000000000000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74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1485900" y="6052991"/>
            <a:ext cx="4800599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EF3"/>
                </a:solidFill>
                <a:effectLst/>
                <a:uLnTx/>
                <a:uFillTx/>
                <a:latin typeface="Palatino" panose="02020500000000000000" pitchFamily="18" charset="0"/>
                <a:ea typeface="+mn-ea"/>
                <a:cs typeface="Arial" panose="020B0604020202020204" pitchFamily="34" charset="0"/>
              </a:rPr>
              <a:t>Учитель: Варавва Елена Васильевна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EFEF3"/>
              </a:solidFill>
              <a:effectLst/>
              <a:uLnTx/>
              <a:uFillTx/>
              <a:latin typeface="Palatino" panose="02020500000000000000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1036891" y="6372384"/>
            <a:ext cx="573946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EF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Академический лицей № 95  г. Челябинска</a:t>
            </a:r>
          </a:p>
        </p:txBody>
      </p:sp>
      <p:pic>
        <p:nvPicPr>
          <p:cNvPr id="2" name="_d1_apihost.ru_voice6049c95d903f20957515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047083" y="5896026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365" y="564754"/>
            <a:ext cx="5331417" cy="452010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18874" y="2238614"/>
            <a:ext cx="64731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Видеоуроки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интернет" — крупнейшая образовательная онлайн-платформа в РФ, которая помогает учителям усовершенствовать все основные этапы урока: изучение нового, закрепление изученного и контроль знаний учащихся </a:t>
            </a:r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классе, так и дистанционно.</a:t>
            </a:r>
          </a:p>
        </p:txBody>
      </p:sp>
    </p:spTree>
    <p:extLst>
      <p:ext uri="{BB962C8B-B14F-4D97-AF65-F5344CB8AC3E}">
        <p14:creationId xmlns:p14="http://schemas.microsoft.com/office/powerpoint/2010/main" val="2125446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265365" y="5927610"/>
            <a:ext cx="1351163" cy="322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EFEF3"/>
              </a:solidFill>
              <a:effectLst/>
              <a:uLnTx/>
              <a:uFillTx/>
              <a:latin typeface="Palatino" panose="02020500000000000000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74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1485900" y="6052991"/>
            <a:ext cx="4800599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EF3"/>
                </a:solidFill>
                <a:effectLst/>
                <a:uLnTx/>
                <a:uFillTx/>
                <a:latin typeface="Palatino" panose="02020500000000000000" pitchFamily="18" charset="0"/>
                <a:ea typeface="+mn-ea"/>
                <a:cs typeface="Arial" panose="020B0604020202020204" pitchFamily="34" charset="0"/>
              </a:rPr>
              <a:t>Учитель: Варавва Елена Васильевна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EFEF3"/>
              </a:solidFill>
              <a:effectLst/>
              <a:uLnTx/>
              <a:uFillTx/>
              <a:latin typeface="Palatino" panose="02020500000000000000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1036891" y="6372384"/>
            <a:ext cx="573946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EF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Академический лицей № 95  г. Челябинска</a:t>
            </a:r>
          </a:p>
        </p:txBody>
      </p:sp>
      <p:pic>
        <p:nvPicPr>
          <p:cNvPr id="2" name="_d1_apihost.ru_voice6049c95d903f20957515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047083" y="5896026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776356" y="3022169"/>
            <a:ext cx="51883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Программа </a:t>
            </a:r>
            <a:r>
              <a:rPr lang="ru-RU" sz="2400" b="1" dirty="0" err="1"/>
              <a:t>Zoom</a:t>
            </a:r>
            <a:r>
              <a:rPr lang="ru-RU" sz="2400" b="1" dirty="0"/>
              <a:t> – это платформа для проведения конференций, тренингов и семинаров. </a:t>
            </a:r>
            <a:endParaRPr lang="ru-RU" sz="2400" b="1" dirty="0" smtClean="0"/>
          </a:p>
          <a:p>
            <a:r>
              <a:rPr lang="ru-RU" sz="2400" b="1" dirty="0" smtClean="0"/>
              <a:t>В </a:t>
            </a:r>
            <a:r>
              <a:rPr lang="ru-RU" sz="2400" b="1" dirty="0"/>
              <a:t>режиме самоизоляции приложение позволило </a:t>
            </a:r>
            <a:r>
              <a:rPr lang="ru-RU" sz="2400" b="1" dirty="0" smtClean="0"/>
              <a:t>а </a:t>
            </a:r>
            <a:r>
              <a:rPr lang="ru-RU" sz="2400" b="1" dirty="0"/>
              <a:t>школьникам </a:t>
            </a:r>
            <a:r>
              <a:rPr lang="ru-RU" sz="2400" b="1" dirty="0" smtClean="0"/>
              <a:t> продолжить обучение.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/>
          <a:srcRect l="10296" t="3842" r="11017" b="7797"/>
          <a:stretch/>
        </p:blipFill>
        <p:spPr>
          <a:xfrm>
            <a:off x="189993" y="1382844"/>
            <a:ext cx="6427783" cy="40601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127246" y="1382844"/>
            <a:ext cx="3055104" cy="148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20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265365" y="5927610"/>
            <a:ext cx="1351163" cy="322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ru-RU" b="1" dirty="0">
              <a:solidFill>
                <a:srgbClr val="FEFEF3"/>
              </a:solidFill>
              <a:latin typeface="Palatino" panose="02020500000000000000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74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1485900" y="6052991"/>
            <a:ext cx="4800599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Учитель: Варавва Елена Васильевна </a:t>
            </a:r>
            <a:endParaRPr lang="ru-RU" b="1" dirty="0">
              <a:solidFill>
                <a:srgbClr val="FEFEF3"/>
              </a:solidFill>
              <a:latin typeface="Palatino" panose="02020500000000000000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1036891" y="6372384"/>
            <a:ext cx="573946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FEFE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Академический лицей № 95  г. Челябинска</a:t>
            </a:r>
          </a:p>
        </p:txBody>
      </p:sp>
      <p:pic>
        <p:nvPicPr>
          <p:cNvPr id="2" name="_d1_apihost.ru_voice6049c95d903f20957515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047083" y="5896026"/>
            <a:ext cx="609600" cy="609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78238"/>
            <a:ext cx="3714427" cy="15881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946" y="2204647"/>
            <a:ext cx="3999323" cy="15180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907" y="-5773"/>
            <a:ext cx="5006216" cy="686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858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03512" y="267965"/>
            <a:ext cx="7416824" cy="1085457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002060"/>
                </a:solidFill>
                <a:latin typeface="Georgia" pitchFamily="18" charset="0"/>
              </a:rPr>
              <a:t>Метапредметные</a:t>
            </a:r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 действия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1775520" y="1556793"/>
            <a:ext cx="7200900" cy="4319587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000F2E"/>
                </a:solidFill>
                <a:latin typeface="Times New Roman" pitchFamily="18" charset="0"/>
                <a:cs typeface="Times New Roman" pitchFamily="18" charset="0"/>
              </a:rPr>
              <a:t>способы деятельности, применимые как в рамках образовательного процесса, так и при решении проблем в реальных жизненных ситуациях, освоенные обучающимися на базе одного, нескольких или всех учебных предметов.</a:t>
            </a:r>
            <a:endParaRPr lang="ru-RU" dirty="0">
              <a:solidFill>
                <a:srgbClr val="000F2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520840" y="5938238"/>
            <a:ext cx="9144000" cy="932456"/>
            <a:chOff x="-3160" y="5938238"/>
            <a:chExt cx="9144000" cy="932456"/>
          </a:xfrm>
        </p:grpSpPr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5512E87C-F29E-47E2-AFEC-F6E88013A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60" y="5938238"/>
              <a:ext cx="9144000" cy="93245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83BF1C6C-524C-4E9E-9153-AF751A537EC0}"/>
                </a:ext>
              </a:extLst>
            </p:cNvPr>
            <p:cNvSpPr txBox="1"/>
            <p:nvPr/>
          </p:nvSpPr>
          <p:spPr>
            <a:xfrm>
              <a:off x="245696" y="6159213"/>
              <a:ext cx="3087434" cy="241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200" dirty="0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Погорельская Наталья Павловна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C092FD5E-CCAC-437C-9B77-967B15542365}"/>
                </a:ext>
              </a:extLst>
            </p:cNvPr>
            <p:cNvSpPr txBox="1"/>
            <p:nvPr/>
          </p:nvSpPr>
          <p:spPr>
            <a:xfrm>
              <a:off x="231983" y="6400840"/>
              <a:ext cx="8755237" cy="266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«Формирование </a:t>
              </a:r>
              <a:r>
                <a:rPr lang="ru-RU" sz="1400" dirty="0" err="1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метапредметных</a:t>
              </a:r>
              <a:r>
                <a:rPr lang="ru-RU" sz="1400" dirty="0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 УУД в проектной деятельности обучающихся начальной школы»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9336360" y="0"/>
            <a:ext cx="884684" cy="1716790"/>
            <a:chOff x="7812360" y="0"/>
            <a:chExt cx="884684" cy="1716790"/>
          </a:xfrm>
        </p:grpSpPr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050C3704-1307-4FFF-B9ED-795D45CD0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360" y="0"/>
              <a:ext cx="884684" cy="17167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27F03033-CEDF-414A-86A0-830A6B970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370" y="751738"/>
              <a:ext cx="724664" cy="704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653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265365" y="5927610"/>
            <a:ext cx="1351163" cy="322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EFEF3"/>
              </a:solidFill>
              <a:effectLst/>
              <a:uLnTx/>
              <a:uFillTx/>
              <a:latin typeface="Palatino" panose="02020500000000000000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62235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1485900" y="6052991"/>
            <a:ext cx="4800599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EF3"/>
                </a:solidFill>
                <a:effectLst/>
                <a:uLnTx/>
                <a:uFillTx/>
                <a:latin typeface="Palatino" panose="02020500000000000000" pitchFamily="18" charset="0"/>
                <a:ea typeface="+mn-ea"/>
                <a:cs typeface="Arial" panose="020B0604020202020204" pitchFamily="34" charset="0"/>
              </a:rPr>
              <a:t>Учитель: Варавва Елена Васильевна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EFEF3"/>
              </a:solidFill>
              <a:effectLst/>
              <a:uLnTx/>
              <a:uFillTx/>
              <a:latin typeface="Palatino" panose="02020500000000000000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1036891" y="6372384"/>
            <a:ext cx="573946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EF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Академический лицей № 95  г. Челябинска</a:t>
            </a:r>
          </a:p>
        </p:txBody>
      </p:sp>
      <p:pic>
        <p:nvPicPr>
          <p:cNvPr id="2" name="_d1_apihost.ru_voice6049c95d903f20957515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047083" y="5896026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/>
          <a:srcRect r="6239"/>
          <a:stretch/>
        </p:blipFill>
        <p:spPr>
          <a:xfrm>
            <a:off x="1616528" y="1123025"/>
            <a:ext cx="8198604" cy="44895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3987" y="161540"/>
            <a:ext cx="105965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Использование </a:t>
            </a:r>
            <a:r>
              <a:rPr lang="ru-RU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интернет-ресурсов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для создания проектов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482257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265365" y="5927610"/>
            <a:ext cx="1351163" cy="322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ru-RU" b="1" dirty="0">
              <a:solidFill>
                <a:srgbClr val="FEFEF3"/>
              </a:solidFill>
              <a:latin typeface="Palatino" panose="02020500000000000000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74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1485900" y="6052991"/>
            <a:ext cx="4800599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Учитель: Варавва Елена Васильевна </a:t>
            </a:r>
            <a:endParaRPr lang="ru-RU" b="1" dirty="0">
              <a:solidFill>
                <a:srgbClr val="FEFEF3"/>
              </a:solidFill>
              <a:latin typeface="Palatino" panose="02020500000000000000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1036891" y="6372384"/>
            <a:ext cx="573946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FEFE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Академический лицей № 95  г. Челябинска</a:t>
            </a:r>
          </a:p>
        </p:txBody>
      </p:sp>
      <p:pic>
        <p:nvPicPr>
          <p:cNvPr id="2" name="_d1_apihost.ru_voice6049c95d903f20957515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047083" y="5896026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" t="2035" r="27005" b="3729"/>
          <a:stretch/>
        </p:blipFill>
        <p:spPr>
          <a:xfrm>
            <a:off x="0" y="66558"/>
            <a:ext cx="6493789" cy="573874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776357" y="1260531"/>
            <a:ext cx="52503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Цифровые платформы упрощают сценарии работы, но не заменяют учителя</a:t>
            </a:r>
            <a:r>
              <a:rPr lang="ru-RU" sz="2400" b="1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2400" b="1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Пробудить любовь к предмету может только человек.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776357" y="3199523"/>
            <a:ext cx="5681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858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215900" y="5927610"/>
            <a:ext cx="935291" cy="229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EFEF3"/>
                </a:solidFill>
                <a:effectLst/>
                <a:uLnTx/>
                <a:uFillTx/>
                <a:latin typeface="Palatino" panose="02020500000000000000" pitchFamily="18" charset="0"/>
                <a:ea typeface="+mn-ea"/>
                <a:cs typeface="Arial" panose="020B0604020202020204" pitchFamily="34" charset="0"/>
              </a:rPr>
              <a:t>Учитель: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FEFEF3"/>
              </a:solidFill>
              <a:effectLst/>
              <a:uLnTx/>
              <a:uFillTx/>
              <a:latin typeface="Palatino" panose="02020500000000000000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2"/>
            <a:ext cx="12191999" cy="126630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1151191" y="5930516"/>
            <a:ext cx="3087434" cy="273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EF3"/>
                </a:solidFill>
                <a:effectLst/>
                <a:uLnTx/>
                <a:uFillTx/>
                <a:latin typeface="Palatino" panose="02020500000000000000" pitchFamily="18" charset="0"/>
                <a:ea typeface="+mn-ea"/>
                <a:cs typeface="Arial" panose="020B0604020202020204" pitchFamily="34" charset="0"/>
              </a:rPr>
              <a:t>Варавва Елена Васильевна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EFEF3"/>
              </a:solidFill>
              <a:effectLst/>
              <a:uLnTx/>
              <a:uFillTx/>
              <a:latin typeface="Palatino" panose="02020500000000000000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1151191" y="6308712"/>
            <a:ext cx="4531152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EFEF3"/>
                </a:solidFill>
                <a:effectLst/>
                <a:uLnTx/>
                <a:uFillTx/>
                <a:latin typeface="Palatino" panose="02020500000000000000" pitchFamily="18" charset="0"/>
                <a:ea typeface="+mn-ea"/>
                <a:cs typeface="Arial" panose="020B0604020202020204" pitchFamily="34" charset="0"/>
              </a:rPr>
              <a:t>МАОУ «Академический лицей №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EFEF3"/>
                </a:solidFill>
                <a:effectLst/>
                <a:uLnTx/>
                <a:uFillTx/>
                <a:latin typeface="Palatino" panose="02020500000000000000" pitchFamily="18" charset="0"/>
                <a:ea typeface="+mn-ea"/>
                <a:cs typeface="Arial" panose="020B0604020202020204" pitchFamily="34" charset="0"/>
              </a:rPr>
              <a:t>95 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EFEF3"/>
                </a:solidFill>
                <a:effectLst/>
                <a:uLnTx/>
                <a:uFillTx/>
                <a:latin typeface="Palatino" panose="02020500000000000000" pitchFamily="18" charset="0"/>
                <a:ea typeface="+mn-ea"/>
                <a:cs typeface="Arial" panose="020B0604020202020204" pitchFamily="34" charset="0"/>
              </a:rPr>
              <a:t>г. Челябинска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EFEF3"/>
              </a:solidFill>
              <a:effectLst/>
              <a:uLnTx/>
              <a:uFillTx/>
              <a:latin typeface="Palatino" panose="02020500000000000000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8A8501AC-F9B8-40D9-9EE0-70649E9A84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7" y="4118997"/>
            <a:ext cx="1344171" cy="134417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3B60D394-89E9-4460-B306-360D0990FE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238" y="4118996"/>
            <a:ext cx="1344171" cy="134417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D8E87BDC-4EEF-43FE-A914-622579F4A3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882" y="4106999"/>
            <a:ext cx="1344171" cy="13441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E054CFE-5A73-47BC-8D61-D5142936C7EC}"/>
              </a:ext>
            </a:extLst>
          </p:cNvPr>
          <p:cNvSpPr txBox="1"/>
          <p:nvPr/>
        </p:nvSpPr>
        <p:spPr>
          <a:xfrm>
            <a:off x="771525" y="695902"/>
            <a:ext cx="3303270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EFE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Заголовок презентации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FEFEF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DAE9BE3-C01B-4AB9-A21C-A359059159A1}"/>
              </a:ext>
            </a:extLst>
          </p:cNvPr>
          <p:cNvSpPr txBox="1"/>
          <p:nvPr/>
        </p:nvSpPr>
        <p:spPr>
          <a:xfrm>
            <a:off x="771525" y="2118368"/>
            <a:ext cx="3505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C929421B-34E2-4182-A5EB-ECE20ED7F3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72" b="33991"/>
          <a:stretch/>
        </p:blipFill>
        <p:spPr>
          <a:xfrm>
            <a:off x="107381" y="4118995"/>
            <a:ext cx="4169672" cy="13441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E405233-A494-4F5D-B9F5-51C161948F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692" y="1438201"/>
            <a:ext cx="4389129" cy="39410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/>
          <a:srcRect l="-678" t="-1130" r="678" b="20226"/>
          <a:stretch/>
        </p:blipFill>
        <p:spPr>
          <a:xfrm>
            <a:off x="2224522" y="635896"/>
            <a:ext cx="5243593" cy="318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320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B710EDD-2ABD-4272-B1DC-BE7964630E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649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50C3704-1307-4FFF-B9ED-795D45CD02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61" y="0"/>
            <a:ext cx="1179578" cy="2289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62E189E-3512-430D-9B5A-826D7919832C}"/>
              </a:ext>
            </a:extLst>
          </p:cNvPr>
          <p:cNvSpPr txBox="1"/>
          <p:nvPr/>
        </p:nvSpPr>
        <p:spPr>
          <a:xfrm>
            <a:off x="592455" y="2493776"/>
            <a:ext cx="6572250" cy="1870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80000"/>
              </a:lnSpc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кейс-технологий при организации дистанционного обучения в начальной школе</a:t>
            </a:r>
            <a:endParaRPr kumimoji="0" lang="ru-RU" sz="3400" b="0" i="0" u="none" strike="noStrike" kern="1200" cap="none" spc="0" normalizeH="0" baseline="0" noProof="0" dirty="0">
              <a:ln>
                <a:noFill/>
              </a:ln>
              <a:solidFill>
                <a:srgbClr val="483E39"/>
              </a:solidFill>
              <a:effectLst/>
              <a:uLnTx/>
              <a:uFillTx/>
              <a:latin typeface="Palatino" panose="02020500000000000000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E054CFE-5A73-47BC-8D61-D5142936C7EC}"/>
              </a:ext>
            </a:extLst>
          </p:cNvPr>
          <p:cNvSpPr txBox="1"/>
          <p:nvPr/>
        </p:nvSpPr>
        <p:spPr>
          <a:xfrm>
            <a:off x="692656" y="4666309"/>
            <a:ext cx="6572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Подготовил: учитель начальных классов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Лукиных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Виктория Анатольевна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3B40A91B-86A3-49D7-B229-4429D3DF9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987" y="1347212"/>
            <a:ext cx="4163576" cy="416357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C929421B-34E2-4182-A5EB-ECE20ED7F3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987" y="1344164"/>
            <a:ext cx="4169672" cy="416967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27F03033-CEDF-414A-86A0-830A6B9701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641" y="795527"/>
            <a:ext cx="966218" cy="93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2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854964" y="543502"/>
            <a:ext cx="870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ЗАГОЛОВОК раздела презентации</a:t>
            </a: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1224742" y="972310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Метапредметный</a:t>
            </a:r>
            <a:r>
              <a:rPr lang="ru-RU" sz="6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</a:t>
            </a:r>
            <a:endParaRPr lang="ru-RU" sz="6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28589" y="3477089"/>
            <a:ext cx="37318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дробление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знаний</a:t>
            </a:r>
          </a:p>
        </p:txBody>
      </p:sp>
      <p:sp>
        <p:nvSpPr>
          <p:cNvPr id="31" name="Стрелка вправо 30"/>
          <p:cNvSpPr/>
          <p:nvPr/>
        </p:nvSpPr>
        <p:spPr>
          <a:xfrm>
            <a:off x="4923186" y="3638155"/>
            <a:ext cx="3108960" cy="3241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8494888" y="2646092"/>
            <a:ext cx="27882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целостное образное восприятие 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мира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21926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2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854964" y="543502"/>
            <a:ext cx="870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ЗАГОЛОВОК раздела презентации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108365" y="1152452"/>
            <a:ext cx="10058400" cy="1995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Обучающийся осваивает универсальные способы действий и с их помощью сможет </a:t>
            </a:r>
            <a:r>
              <a:rPr lang="ru-RU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</a:t>
            </a:r>
            <a:r>
              <a:rPr lang="ru-RU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добывать информацию о мире.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5152" y="2981251"/>
            <a:ext cx="4641695" cy="3681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7873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2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854964" y="543502"/>
            <a:ext cx="870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ЗАГОЛОВОК раздела презентации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20056" y="164349"/>
            <a:ext cx="6175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Метапредметный</a:t>
            </a:r>
            <a:r>
              <a:rPr lang="ru-RU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 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63748" y="1379352"/>
            <a:ext cx="808828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урок, целью которого является обучение переносу теоретических знаний по предметам в практическую жизнедеятельность учащегося, т.е. полученные знания учащиеся могут применять не только в рамках образовательного процесса, но и в реальных жизненных ситуациях.</a:t>
            </a:r>
          </a:p>
        </p:txBody>
      </p:sp>
      <p:pic>
        <p:nvPicPr>
          <p:cNvPr id="8" name="Picture 2" descr="Метапредметный урок математики 4 класс.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186" y="1626856"/>
            <a:ext cx="5463829" cy="307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25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2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854964" y="543502"/>
            <a:ext cx="870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ЗАГОЛОВОК раздела презентации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389672" y="1987614"/>
            <a:ext cx="4756009" cy="2882770"/>
            <a:chOff x="12828" y="877865"/>
            <a:chExt cx="4756009" cy="2882770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12828" y="877865"/>
              <a:ext cx="4756009" cy="288277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 txBox="1"/>
            <p:nvPr/>
          </p:nvSpPr>
          <p:spPr>
            <a:xfrm>
              <a:off x="97261" y="962298"/>
              <a:ext cx="4587143" cy="27139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Дистанционное обучение</a:t>
              </a:r>
              <a:endParaRPr lang="ru-RU" sz="4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5541837" y="2937766"/>
            <a:ext cx="839850" cy="982466"/>
            <a:chOff x="5164993" y="1828017"/>
            <a:chExt cx="839850" cy="982466"/>
          </a:xfrm>
        </p:grpSpPr>
        <p:sp>
          <p:nvSpPr>
            <p:cNvPr id="13" name="Стрелка вправо 12"/>
            <p:cNvSpPr/>
            <p:nvPr/>
          </p:nvSpPr>
          <p:spPr>
            <a:xfrm>
              <a:off x="5164993" y="1828017"/>
              <a:ext cx="839850" cy="98246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трелка вправо 6"/>
            <p:cNvSpPr txBox="1"/>
            <p:nvPr/>
          </p:nvSpPr>
          <p:spPr>
            <a:xfrm>
              <a:off x="5164993" y="2024510"/>
              <a:ext cx="587895" cy="5894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800" kern="120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6730305" y="1946327"/>
            <a:ext cx="5072022" cy="2965345"/>
            <a:chOff x="6353461" y="836578"/>
            <a:chExt cx="5072022" cy="2965345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6353461" y="836578"/>
              <a:ext cx="5072022" cy="296534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Скругленный прямоугольник 8"/>
            <p:cNvSpPr txBox="1"/>
            <p:nvPr/>
          </p:nvSpPr>
          <p:spPr>
            <a:xfrm>
              <a:off x="6440313" y="923430"/>
              <a:ext cx="4898318" cy="2791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Новые эффективные методы обучения</a:t>
              </a:r>
              <a:endParaRPr lang="ru-RU" sz="4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791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2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854964" y="543502"/>
            <a:ext cx="870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ЗАГОЛОВОК раздела презентации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446189" y="106722"/>
            <a:ext cx="32996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Кейс-метод</a:t>
            </a:r>
            <a:endParaRPr lang="ru-RU" sz="4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57275" y="1661499"/>
            <a:ext cx="676275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реальной ситуации, описание которой одновременно отражает не только какую-либо практическую проблему, но и актуализирует определенный комплекс знаний, который необходимо усвоить при разрешении данной проблемы. </a:t>
            </a:r>
          </a:p>
        </p:txBody>
      </p:sp>
      <p:pic>
        <p:nvPicPr>
          <p:cNvPr id="8" name="Picture 2" descr="Кейсы и кейс-мероприятия — Инновационные ресурсосберегающие технологи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368" y="1864265"/>
            <a:ext cx="3202705" cy="313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51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2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854964" y="543502"/>
            <a:ext cx="870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ЗАГОЛОВОК раздела презентации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66800" y="-423350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кейс-методов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971550" y="2178569"/>
            <a:ext cx="10058400" cy="3067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 panose="05000000000000000000" pitchFamily="2" charset="2"/>
              <a:buChar char="v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кейсы;</a:t>
            </a:r>
          </a:p>
          <a:p>
            <a:pPr algn="l">
              <a:buFont typeface="Wingdings" panose="05000000000000000000" pitchFamily="2" charset="2"/>
              <a:buChar char="v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 кейсы;</a:t>
            </a:r>
          </a:p>
          <a:p>
            <a:pPr algn="l">
              <a:buFont typeface="Wingdings" panose="05000000000000000000" pitchFamily="2" charset="2"/>
              <a:buChar char="v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научно-исследовательские.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Уроки. Творчество. Мастерство&quot; Сайт Заиченко Г.Н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124" y="3641217"/>
            <a:ext cx="3773978" cy="320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99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choollight.siteedu.ru/media/sub/788/uploads/img74.jpeg"/>
          <p:cNvPicPr>
            <a:picLocks noChangeAspect="1" noChangeArrowheads="1"/>
          </p:cNvPicPr>
          <p:nvPr/>
        </p:nvPicPr>
        <p:blipFill>
          <a:blip r:embed="rId2" cstate="print"/>
          <a:srcRect t="15350" b="13251"/>
          <a:stretch>
            <a:fillRect/>
          </a:stretch>
        </p:blipFill>
        <p:spPr bwMode="auto">
          <a:xfrm>
            <a:off x="1524000" y="260648"/>
            <a:ext cx="9144000" cy="4896544"/>
          </a:xfrm>
          <a:prstGeom prst="rect">
            <a:avLst/>
          </a:prstGeom>
          <a:noFill/>
        </p:spPr>
      </p:pic>
      <p:grpSp>
        <p:nvGrpSpPr>
          <p:cNvPr id="4" name="Группа 3"/>
          <p:cNvGrpSpPr/>
          <p:nvPr/>
        </p:nvGrpSpPr>
        <p:grpSpPr>
          <a:xfrm>
            <a:off x="1520840" y="5938238"/>
            <a:ext cx="9144000" cy="932456"/>
            <a:chOff x="-3160" y="5938238"/>
            <a:chExt cx="9144000" cy="932456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5512E87C-F29E-47E2-AFEC-F6E88013A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60" y="5938238"/>
              <a:ext cx="9144000" cy="93245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83BF1C6C-524C-4E9E-9153-AF751A537EC0}"/>
                </a:ext>
              </a:extLst>
            </p:cNvPr>
            <p:cNvSpPr txBox="1"/>
            <p:nvPr/>
          </p:nvSpPr>
          <p:spPr>
            <a:xfrm>
              <a:off x="245696" y="6159213"/>
              <a:ext cx="3087434" cy="241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200" dirty="0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Погорельская Наталья Павловна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C092FD5E-CCAC-437C-9B77-967B15542365}"/>
                </a:ext>
              </a:extLst>
            </p:cNvPr>
            <p:cNvSpPr txBox="1"/>
            <p:nvPr/>
          </p:nvSpPr>
          <p:spPr>
            <a:xfrm>
              <a:off x="231983" y="6400840"/>
              <a:ext cx="8755237" cy="266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«Формирование </a:t>
              </a:r>
              <a:r>
                <a:rPr lang="ru-RU" sz="1400" dirty="0" err="1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метапредметных</a:t>
              </a:r>
              <a:r>
                <a:rPr lang="ru-RU" sz="1400" dirty="0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 УУД в проектной деятельности обучающихся начальной школы»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9336360" y="0"/>
            <a:ext cx="884684" cy="1716790"/>
            <a:chOff x="7812360" y="0"/>
            <a:chExt cx="884684" cy="1716790"/>
          </a:xfrm>
        </p:grpSpPr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050C3704-1307-4FFF-B9ED-795D45CD0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360" y="0"/>
              <a:ext cx="884684" cy="17167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27F03033-CEDF-414A-86A0-830A6B970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370" y="751738"/>
              <a:ext cx="724664" cy="704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322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14726"/>
            <a:ext cx="12192000" cy="12432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2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854964" y="543502"/>
            <a:ext cx="870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ЗАГОЛОВОК раздела презентации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25235" y="466652"/>
            <a:ext cx="10512829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Кейс-методы для начальной школы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474863" y="2001289"/>
            <a:ext cx="10213571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кейс вызывал чувство сопереживания;</a:t>
            </a:r>
          </a:p>
          <a:p>
            <a:pPr algn="l"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описана личная ситуация персонажей;</a:t>
            </a:r>
          </a:p>
          <a:p>
            <a:pPr algn="l"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проблема, понятная учащимися младших классов.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Сайт МБОУ СОШ № 8 города Моздока РСО-Алан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410" y="2954613"/>
            <a:ext cx="3258590" cy="260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16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2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854964" y="543502"/>
            <a:ext cx="870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ЗАГОЛОВОК раздела презентации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66800" y="-423350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слайдов</a:t>
            </a:r>
            <a:endParaRPr lang="ru-RU" sz="5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978429" y="2238432"/>
            <a:ext cx="10058400" cy="245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 panose="05000000000000000000" pitchFamily="2" charset="2"/>
              <a:buChar char="v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кого и чего пишется кейс?</a:t>
            </a:r>
          </a:p>
          <a:p>
            <a:pPr algn="l">
              <a:buFont typeface="Wingdings" panose="05000000000000000000" pitchFamily="2" charset="2"/>
              <a:buChar char="v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должны научиться дети?</a:t>
            </a:r>
          </a:p>
          <a:p>
            <a:pPr algn="l">
              <a:buFont typeface="Wingdings" panose="05000000000000000000" pitchFamily="2" charset="2"/>
              <a:buChar char="v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уроки они из этого извлекут?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489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2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854964" y="543502"/>
            <a:ext cx="870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ЗАГОЛОВОК раздела презентации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66800" y="-366433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 с кейсом</a:t>
            </a:r>
            <a:endParaRPr lang="ru-RU" sz="6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680605" y="1809807"/>
            <a:ext cx="10501745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этап – знакомство с ситуацией, её особенностями;</a:t>
            </a:r>
          </a:p>
          <a:p>
            <a:pPr algn="l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этап – выделение основной проблемы (проблем),</a:t>
            </a:r>
          </a:p>
          <a:p>
            <a:pPr algn="l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 – предложение концепций или тем для «мозгового штурма»;</a:t>
            </a:r>
          </a:p>
          <a:p>
            <a:pPr algn="l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этап – анализ последствий принятия того или иного решения;</a:t>
            </a:r>
          </a:p>
          <a:p>
            <a:pPr algn="l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этап – решение кейса – предложение одного или нескольких вариантов последовательности действий.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687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2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854964" y="543502"/>
            <a:ext cx="870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ЗАГОЛОВОК раздела презентации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066800" y="1407413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Задачей учителя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первом этапе является качественная разносторонняя подготовка материала. На этапе подготовки к обсуждению в группе, учащийся развивает свои </a:t>
            </a:r>
            <a:r>
              <a:rPr lang="ru-RU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аналитические способности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способности к </a:t>
            </a:r>
            <a:r>
              <a:rPr lang="ru-RU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самостоятельному обучению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учится быть </a:t>
            </a:r>
            <a:r>
              <a:rPr lang="ru-RU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ответственным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самоорганизованным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02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2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854964" y="543502"/>
            <a:ext cx="870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ЗАГОЛОВОК раздела презентации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066800" y="1247703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изученного материала стимулирует </a:t>
            </a:r>
            <a:r>
              <a:rPr lang="ru-RU" sz="4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речевые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когнетивные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4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способности учащихся.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003" y="3029378"/>
            <a:ext cx="4047993" cy="3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1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2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854964" y="543502"/>
            <a:ext cx="870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ЗАГОЛОВОК раздела презентации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66800" y="-423350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Метапредметные результаты</a:t>
            </a:r>
            <a:endParaRPr lang="ru-RU" sz="5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778625" y="1510354"/>
            <a:ext cx="10634749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умения взаимодействовать к другими учащимися, а именно работать в коллективе, в парах, группах и т.д., отстаивать свое мнение, уметь слушать, принять мнения собеседника,</a:t>
            </a:r>
          </a:p>
          <a:p>
            <a:pPr algn="l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коммуникативных способностей, подбор аргументов, использование соответствующей лексики для успешного решения задачи,</a:t>
            </a:r>
          </a:p>
          <a:p>
            <a:pPr algn="l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работать с различными источниками информации: текстами, аудио и видеозаписями, презентациями и т.д.,</a:t>
            </a:r>
          </a:p>
          <a:p>
            <a:pPr algn="l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общего кругозора учащихся,</a:t>
            </a:r>
          </a:p>
          <a:p>
            <a:pPr algn="l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соответствует современным требованиям ФГОС к результатам освоения учебного предмета.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608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2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854964" y="543502"/>
            <a:ext cx="870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ЗАГОЛОВОК раздела презентации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66800" y="-366433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</a:t>
            </a:r>
            <a:endParaRPr lang="ru-RU" sz="6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3206" y="1321039"/>
            <a:ext cx="4845588" cy="422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8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2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854964" y="543502"/>
            <a:ext cx="870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ЗАГОЛОВОК раздела презентации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3375" y="1363699"/>
            <a:ext cx="115252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28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Ситуация: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надо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отремонтировать класс к новому учебному году: побелить потолок, покрасить 3 стены (одну стену занимают окна), настелить линолеум, установить плинтус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50215">
              <a:lnSpc>
                <a:spcPct val="150000"/>
              </a:lnSpc>
              <a:spcAft>
                <a:spcPts val="0"/>
              </a:spcAft>
            </a:pP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28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Задача: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составить смету расходов по выполнению ремонта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класса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95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2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854964" y="543502"/>
            <a:ext cx="870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ЗАГОЛОВОК раздела презентации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57400" y="147532"/>
            <a:ext cx="807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информация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0075" y="1394152"/>
            <a:ext cx="6096000" cy="38348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Размеры класса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длина – 8м;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ширина – 6м;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высота – 3м.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Расход материала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1л побелки на 3м</a:t>
            </a:r>
            <a:r>
              <a:rPr lang="ru-RU" sz="24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потолка;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л краски на 4 м</a:t>
            </a:r>
            <a:r>
              <a:rPr lang="ru-RU" sz="24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стены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76900" y="1259339"/>
            <a:ext cx="6096000" cy="41045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Стоимость материала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банка побелки ёмкостью 4л стоит 450 руб.;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банка краски ёмкостью 3л стоит 1050 руб.;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1м</a:t>
            </a:r>
            <a:r>
              <a:rPr lang="ru-RU" sz="24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линолеума стоит 500 руб.;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1м плинтуса на потолок стоит 180 руб.;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1м плинтуса на пол стоит 210 руб..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79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2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854964" y="543502"/>
            <a:ext cx="870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ЗАГОЛОВОК раздела презентации</a:t>
            </a:r>
          </a:p>
        </p:txBody>
      </p:sp>
      <p:pic>
        <p:nvPicPr>
          <p:cNvPr id="1026" name="Picture 2" descr="Файл:Vkontakte.png — Википед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874" y="161540"/>
            <a:ext cx="5826125" cy="144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647699" y="2155798"/>
          <a:ext cx="10996424" cy="273134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749106">
                  <a:extLst>
                    <a:ext uri="{9D8B030D-6E8A-4147-A177-3AD203B41FA5}">
                      <a16:colId xmlns="" xmlns:a16="http://schemas.microsoft.com/office/drawing/2014/main" val="572979465"/>
                    </a:ext>
                  </a:extLst>
                </a:gridCol>
                <a:gridCol w="2749106">
                  <a:extLst>
                    <a:ext uri="{9D8B030D-6E8A-4147-A177-3AD203B41FA5}">
                      <a16:colId xmlns="" xmlns:a16="http://schemas.microsoft.com/office/drawing/2014/main" val="1688301596"/>
                    </a:ext>
                  </a:extLst>
                </a:gridCol>
                <a:gridCol w="2749106">
                  <a:extLst>
                    <a:ext uri="{9D8B030D-6E8A-4147-A177-3AD203B41FA5}">
                      <a16:colId xmlns="" xmlns:a16="http://schemas.microsoft.com/office/drawing/2014/main" val="3262496507"/>
                    </a:ext>
                  </a:extLst>
                </a:gridCol>
                <a:gridCol w="2749106">
                  <a:extLst>
                    <a:ext uri="{9D8B030D-6E8A-4147-A177-3AD203B41FA5}">
                      <a16:colId xmlns="" xmlns:a16="http://schemas.microsoft.com/office/drawing/2014/main" val="1867434131"/>
                    </a:ext>
                  </a:extLst>
                </a:gridCol>
              </a:tblGrid>
              <a:tr h="811106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Кейс</a:t>
                      </a:r>
                      <a:r>
                        <a:rPr lang="ru-RU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№1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Кейс</a:t>
                      </a:r>
                      <a:r>
                        <a:rPr lang="ru-RU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№2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Кейс №3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Кейс №4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6167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 группа находит стоимость материала для ремонта потолка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 группа находит стоимость материала для ремонта стен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 группа находит стоимость материала для ремонта пола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 группа находит стоимость материала для установки плинтуса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388484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886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ds04.infourok.ru/uploads/ex/0e8d/00089a0c-1023b292/img4.jpg"/>
          <p:cNvPicPr>
            <a:picLocks noChangeAspect="1" noChangeArrowheads="1"/>
          </p:cNvPicPr>
          <p:nvPr/>
        </p:nvPicPr>
        <p:blipFill>
          <a:blip r:embed="rId2" cstate="print"/>
          <a:srcRect l="22050" t="38450" r="14951" b="2751"/>
          <a:stretch>
            <a:fillRect/>
          </a:stretch>
        </p:blipFill>
        <p:spPr bwMode="auto">
          <a:xfrm>
            <a:off x="5879977" y="426710"/>
            <a:ext cx="4526217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2" name="Picture 4" descr="https://ds04.infourok.ru/uploads/ex/0c05/000cb634-af8678d5/1/hello_html_m4bbf6105.png"/>
          <p:cNvPicPr>
            <a:picLocks noChangeAspect="1" noChangeArrowheads="1"/>
          </p:cNvPicPr>
          <p:nvPr/>
        </p:nvPicPr>
        <p:blipFill>
          <a:blip r:embed="rId3" cstate="print"/>
          <a:srcRect l="17225" t="15530" r="12996" b="5509"/>
          <a:stretch>
            <a:fillRect/>
          </a:stretch>
        </p:blipFill>
        <p:spPr bwMode="auto">
          <a:xfrm>
            <a:off x="1733826" y="2564905"/>
            <a:ext cx="5040560" cy="3802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2700209" y="962751"/>
            <a:ext cx="3139762" cy="1360836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  <a:t>Проектная деятельность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775520" y="0"/>
            <a:ext cx="884684" cy="1865246"/>
            <a:chOff x="7812360" y="0"/>
            <a:chExt cx="884684" cy="1716790"/>
          </a:xfrm>
        </p:grpSpPr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050C3704-1307-4FFF-B9ED-795D45CD0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360" y="0"/>
              <a:ext cx="884684" cy="17167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27F03033-CEDF-414A-86A0-830A6B970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370" y="751738"/>
              <a:ext cx="724664" cy="704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687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2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354" y="5909397"/>
            <a:ext cx="923546" cy="810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854964" y="543502"/>
            <a:ext cx="870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ЗАГОЛОВОК раздела презентации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401" y="3147301"/>
            <a:ext cx="6811193" cy="36748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275" y="55358"/>
            <a:ext cx="11007447" cy="301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8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2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854964" y="543502"/>
            <a:ext cx="870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ЗАГОЛОВОК раздела презентации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154" y="135307"/>
            <a:ext cx="2091691" cy="117895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5750" y="1568708"/>
            <a:ext cx="6096000" cy="39149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Кейс №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6*8 = 48(м</a:t>
            </a:r>
            <a:r>
              <a:rPr lang="ru-RU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– площадь потолка.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48:3 = 16(л) – количество побелки в литрах.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16:4 = 4(б.) – количество банок.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450*4 = </a:t>
            </a:r>
            <a:r>
              <a:rPr lang="ru-RU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1800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(руб.) – стоимость побелки.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Кейс № 2.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8*3 + (6*3)*2 = 24 + 36 = 60(м</a:t>
            </a:r>
            <a:r>
              <a:rPr lang="ru-RU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– площадь 3 стен.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60:5 = 12(л) – количество краски в литрах.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12:3 = 4(б.) – количество банок.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1050*4 = </a:t>
            </a:r>
            <a:r>
              <a:rPr lang="ru-RU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4200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(руб.) – стоимость краски.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29300" y="1918300"/>
            <a:ext cx="6096000" cy="29592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Кейс № 3.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6*8 = 48(м</a:t>
            </a:r>
            <a:r>
              <a:rPr lang="ru-RU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– площадь пола.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500*48 = 24000(руб.) – стоимость линолеума.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Кейс № 4.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6*2 + 8*2 = 12 + 16 = 28(м) – периметр пола или потолка.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180*28 = 5040(руб.) – стоимость плинтуса на потолок.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210*28 = 5880(руб.) – стоимость плинтуса на пол.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5040 + 5880 = </a:t>
            </a:r>
            <a:r>
              <a:rPr lang="ru-RU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10920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(руб.) – стоимость плинтуса.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34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2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854964" y="543502"/>
            <a:ext cx="870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ЗАГОЛОВОК раздела презентации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733425" y="2643716"/>
          <a:ext cx="10725150" cy="10972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38350">
                  <a:extLst>
                    <a:ext uri="{9D8B030D-6E8A-4147-A177-3AD203B41FA5}">
                      <a16:colId xmlns="" xmlns:a16="http://schemas.microsoft.com/office/drawing/2014/main" val="3680206168"/>
                    </a:ext>
                  </a:extLst>
                </a:gridCol>
                <a:gridCol w="2038350">
                  <a:extLst>
                    <a:ext uri="{9D8B030D-6E8A-4147-A177-3AD203B41FA5}">
                      <a16:colId xmlns="" xmlns:a16="http://schemas.microsoft.com/office/drawing/2014/main" val="2188923693"/>
                    </a:ext>
                  </a:extLst>
                </a:gridCol>
                <a:gridCol w="2038350">
                  <a:extLst>
                    <a:ext uri="{9D8B030D-6E8A-4147-A177-3AD203B41FA5}">
                      <a16:colId xmlns="" xmlns:a16="http://schemas.microsoft.com/office/drawing/2014/main" val="387438614"/>
                    </a:ext>
                  </a:extLst>
                </a:gridCol>
                <a:gridCol w="2038350">
                  <a:extLst>
                    <a:ext uri="{9D8B030D-6E8A-4147-A177-3AD203B41FA5}">
                      <a16:colId xmlns="" xmlns:a16="http://schemas.microsoft.com/office/drawing/2014/main" val="265089627"/>
                    </a:ext>
                  </a:extLst>
                </a:gridCol>
                <a:gridCol w="2571750">
                  <a:extLst>
                    <a:ext uri="{9D8B030D-6E8A-4147-A177-3AD203B41FA5}">
                      <a16:colId xmlns="" xmlns:a16="http://schemas.microsoft.com/office/drawing/2014/main" val="17979238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Кейс</a:t>
                      </a:r>
                      <a:r>
                        <a:rPr lang="ru-RU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№1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Кейс</a:t>
                      </a:r>
                      <a:r>
                        <a:rPr lang="ru-RU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№2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Кейс №3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Кейс №4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52658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1800 руб.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4200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24000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10920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40920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02977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22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2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854964" y="543502"/>
            <a:ext cx="870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ЗАГОЛОВОК раздела презентации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66800" y="-366433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Литературное чтение</a:t>
            </a:r>
            <a:endParaRPr lang="ru-RU" sz="6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059" y="1688722"/>
            <a:ext cx="2175882" cy="33998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802" y="1590839"/>
            <a:ext cx="2638425" cy="37484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86" y="1729804"/>
            <a:ext cx="3529940" cy="347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4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2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854964" y="543502"/>
            <a:ext cx="870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ЗАГОЛОВОК раздела презентации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66800" y="-366433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Литературное чтение</a:t>
            </a:r>
            <a:endParaRPr lang="ru-RU" sz="6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4799" y="1352998"/>
            <a:ext cx="7682401" cy="435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2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854964" y="543502"/>
            <a:ext cx="870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ЗАГОЛОВОК раздела презентации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964" y="1335334"/>
            <a:ext cx="2595289" cy="419176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96027" y="2138553"/>
            <a:ext cx="67006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212121"/>
                </a:solidFill>
                <a:latin typeface="Times New Roman" panose="02020603050405020304" pitchFamily="18" charset="0"/>
              </a:rPr>
              <a:t>А. Севастьянов «Не рви цепочку</a:t>
            </a:r>
            <a:r>
              <a:rPr lang="ru-RU" sz="2400" b="1" dirty="0" smtClean="0">
                <a:solidFill>
                  <a:srgbClr val="212121"/>
                </a:solidFill>
                <a:latin typeface="Times New Roman" panose="02020603050405020304" pitchFamily="18" charset="0"/>
              </a:rPr>
              <a:t>»</a:t>
            </a:r>
          </a:p>
          <a:p>
            <a:pPr algn="ctr"/>
            <a:endParaRPr lang="ru-RU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212121"/>
                </a:solidFill>
                <a:latin typeface="Times New Roman" panose="02020603050405020304" pitchFamily="18" charset="0"/>
              </a:rPr>
              <a:t>…Никогда не бывает лес радостней </a:t>
            </a:r>
            <a:r>
              <a:rPr lang="ru-RU" sz="2400" dirty="0">
                <a:solidFill>
                  <a:srgbClr val="212121"/>
                </a:solidFill>
                <a:latin typeface="Times New Roman" panose="02020603050405020304" pitchFamily="18" charset="0"/>
              </a:rPr>
              <a:t>и звонче, чем в эту весеннюю </a:t>
            </a:r>
            <a:r>
              <a:rPr lang="ru-RU" sz="2400" dirty="0" smtClean="0">
                <a:solidFill>
                  <a:srgbClr val="212121"/>
                </a:solidFill>
                <a:latin typeface="Times New Roman" panose="02020603050405020304" pitchFamily="18" charset="0"/>
              </a:rPr>
              <a:t>пору. Сашка </a:t>
            </a:r>
            <a:r>
              <a:rPr lang="ru-RU" sz="2400" dirty="0">
                <a:solidFill>
                  <a:srgbClr val="212121"/>
                </a:solidFill>
                <a:latin typeface="Times New Roman" panose="02020603050405020304" pitchFamily="18" charset="0"/>
              </a:rPr>
              <a:t>старался не трещать </a:t>
            </a:r>
            <a:r>
              <a:rPr lang="ru-RU" sz="2400" dirty="0" smtClean="0">
                <a:solidFill>
                  <a:srgbClr val="212121"/>
                </a:solidFill>
                <a:latin typeface="Times New Roman" panose="02020603050405020304" pitchFamily="18" charset="0"/>
              </a:rPr>
              <a:t>сучьями. Впереди </a:t>
            </a:r>
            <a:r>
              <a:rPr lang="ru-RU" sz="2400" dirty="0">
                <a:solidFill>
                  <a:srgbClr val="212121"/>
                </a:solidFill>
                <a:latin typeface="Times New Roman" panose="02020603050405020304" pitchFamily="18" charset="0"/>
              </a:rPr>
              <a:t>раздавался непонятный звук… </a:t>
            </a:r>
            <a:r>
              <a:rPr lang="ru-RU" sz="2400" dirty="0" smtClean="0">
                <a:solidFill>
                  <a:srgbClr val="212121"/>
                </a:solidFill>
                <a:latin typeface="Times New Roman" panose="02020603050405020304" pitchFamily="18" charset="0"/>
              </a:rPr>
              <a:t>В просвете между деревьями </a:t>
            </a:r>
            <a:r>
              <a:rPr lang="ru-RU" sz="2400" dirty="0">
                <a:solidFill>
                  <a:srgbClr val="212121"/>
                </a:solidFill>
                <a:latin typeface="Times New Roman" panose="02020603050405020304" pitchFamily="18" charset="0"/>
              </a:rPr>
              <a:t>прошла </a:t>
            </a:r>
            <a:r>
              <a:rPr lang="ru-RU" sz="2400" dirty="0" smtClean="0">
                <a:solidFill>
                  <a:srgbClr val="212121"/>
                </a:solidFill>
                <a:latin typeface="Times New Roman" panose="02020603050405020304" pitchFamily="18" charset="0"/>
              </a:rPr>
              <a:t>лосиха. Встала около лосенка</a:t>
            </a:r>
            <a:r>
              <a:rPr lang="ru-RU" sz="2400" dirty="0">
                <a:solidFill>
                  <a:srgbClr val="212121"/>
                </a:solidFill>
                <a:latin typeface="Times New Roman" panose="02020603050405020304" pitchFamily="18" charset="0"/>
              </a:rPr>
              <a:t>…        </a:t>
            </a:r>
            <a:endParaRPr lang="ru-RU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72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2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854964" y="543502"/>
            <a:ext cx="870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ЗАГОЛОВОК раздела презентации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154" y="135307"/>
            <a:ext cx="2091691" cy="11789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85849" y="1876364"/>
            <a:ext cx="100203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«Охрана природы».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объяснить, как нужно правильно вести себя в лесу, чтобы не навредить животным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как воспитать у детей любовь к родной природе.</a:t>
            </a:r>
          </a:p>
        </p:txBody>
      </p:sp>
    </p:spTree>
    <p:extLst>
      <p:ext uri="{BB962C8B-B14F-4D97-AF65-F5344CB8AC3E}">
        <p14:creationId xmlns:p14="http://schemas.microsoft.com/office/powerpoint/2010/main" val="155686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2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854964" y="543502"/>
            <a:ext cx="870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ЗАГОЛОВОК раздела презентации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6500" y="1314507"/>
            <a:ext cx="744255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Кейс 1</a:t>
            </a:r>
          </a:p>
          <a:p>
            <a:pPr algn="ctr"/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Сашин отец так отреагировал на данную ситуацию?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 ты почувствовал, если бы оказался на месте Саши?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 маленький лосенок выжить без матери?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Виноват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 мальчик в том, что лосиха оставила своего детеныша?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4002" y="1963039"/>
            <a:ext cx="4467897" cy="309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0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2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854964" y="543502"/>
            <a:ext cx="870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ЗАГОЛОВОК раздела презентации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01452" y="1446055"/>
            <a:ext cx="74425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Кейс 2</a:t>
            </a:r>
          </a:p>
          <a:p>
            <a:pPr algn="ctr"/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 вариантов разрешения ситуации.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 ты поступил в данной ситуации?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Дочитай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информационном листе рассказ А. Севастьянова и узнай, чем закончилась история с лосенком.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ошибки, совершенные в лесу, Сашка запомнил на всю жизнь?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заголовок рассказа.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4002" y="1963039"/>
            <a:ext cx="4467897" cy="309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3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2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854964" y="543502"/>
            <a:ext cx="870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ЗАГОЛОВОК раздела презентации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647699" y="1699781"/>
          <a:ext cx="10996424" cy="34628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749106">
                  <a:extLst>
                    <a:ext uri="{9D8B030D-6E8A-4147-A177-3AD203B41FA5}">
                      <a16:colId xmlns="" xmlns:a16="http://schemas.microsoft.com/office/drawing/2014/main" val="572979465"/>
                    </a:ext>
                  </a:extLst>
                </a:gridCol>
                <a:gridCol w="2749106">
                  <a:extLst>
                    <a:ext uri="{9D8B030D-6E8A-4147-A177-3AD203B41FA5}">
                      <a16:colId xmlns="" xmlns:a16="http://schemas.microsoft.com/office/drawing/2014/main" val="1688301596"/>
                    </a:ext>
                  </a:extLst>
                </a:gridCol>
                <a:gridCol w="2749106">
                  <a:extLst>
                    <a:ext uri="{9D8B030D-6E8A-4147-A177-3AD203B41FA5}">
                      <a16:colId xmlns="" xmlns:a16="http://schemas.microsoft.com/office/drawing/2014/main" val="3262496507"/>
                    </a:ext>
                  </a:extLst>
                </a:gridCol>
                <a:gridCol w="2749106">
                  <a:extLst>
                    <a:ext uri="{9D8B030D-6E8A-4147-A177-3AD203B41FA5}">
                      <a16:colId xmlns="" xmlns:a16="http://schemas.microsoft.com/office/drawing/2014/main" val="1867434131"/>
                    </a:ext>
                  </a:extLst>
                </a:gridCol>
              </a:tblGrid>
              <a:tr h="811106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группа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группа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группа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группа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6167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сформулируйте правила поведения в лесу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составить викторину о том, как надо вести себя в лесу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подготовьте небольшое сообщение для одноклассников об этих замечательных животных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составить рассказ с ошибками о правилах поведения в лесу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388484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642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03512" y="267964"/>
            <a:ext cx="7560840" cy="136083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Проектная деятельность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1775520" y="1556793"/>
            <a:ext cx="7200900" cy="4319587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000F2E"/>
                </a:solidFill>
                <a:latin typeface="Times New Roman" pitchFamily="18" charset="0"/>
                <a:cs typeface="Times New Roman" pitchFamily="18" charset="0"/>
              </a:rPr>
              <a:t>оригинальная, практико-ориентированная работа интегративного, </a:t>
            </a:r>
            <a:r>
              <a:rPr lang="ru-RU" sz="3600" dirty="0" err="1">
                <a:solidFill>
                  <a:srgbClr val="000F2E"/>
                </a:solidFill>
                <a:latin typeface="Times New Roman" pitchFamily="18" charset="0"/>
                <a:cs typeface="Times New Roman" pitchFamily="18" charset="0"/>
              </a:rPr>
              <a:t>метапредметного</a:t>
            </a:r>
            <a:r>
              <a:rPr lang="ru-RU" sz="3600" dirty="0">
                <a:solidFill>
                  <a:srgbClr val="000F2E"/>
                </a:solidFill>
                <a:latin typeface="Times New Roman" pitchFamily="18" charset="0"/>
                <a:cs typeface="Times New Roman" pitchFamily="18" charset="0"/>
              </a:rPr>
              <a:t> и творческого содержания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520840" y="5938238"/>
            <a:ext cx="9144000" cy="932456"/>
            <a:chOff x="-3160" y="5938238"/>
            <a:chExt cx="9144000" cy="932456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5512E87C-F29E-47E2-AFEC-F6E88013A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60" y="5938238"/>
              <a:ext cx="9144000" cy="93245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83BF1C6C-524C-4E9E-9153-AF751A537EC0}"/>
                </a:ext>
              </a:extLst>
            </p:cNvPr>
            <p:cNvSpPr txBox="1"/>
            <p:nvPr/>
          </p:nvSpPr>
          <p:spPr>
            <a:xfrm>
              <a:off x="245696" y="6159213"/>
              <a:ext cx="3087434" cy="241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200" dirty="0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Погорельская Наталья Павловна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C092FD5E-CCAC-437C-9B77-967B15542365}"/>
                </a:ext>
              </a:extLst>
            </p:cNvPr>
            <p:cNvSpPr txBox="1"/>
            <p:nvPr/>
          </p:nvSpPr>
          <p:spPr>
            <a:xfrm>
              <a:off x="231983" y="6400840"/>
              <a:ext cx="8755237" cy="266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«Формирование </a:t>
              </a:r>
              <a:r>
                <a:rPr lang="ru-RU" sz="1400" dirty="0" err="1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метапредметных</a:t>
              </a:r>
              <a:r>
                <a:rPr lang="ru-RU" sz="1400" dirty="0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 УУД в проектной деятельности обучающихся начальной школы»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9336360" y="0"/>
            <a:ext cx="884684" cy="1716790"/>
            <a:chOff x="7812360" y="0"/>
            <a:chExt cx="884684" cy="1716790"/>
          </a:xfrm>
        </p:grpSpPr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050C3704-1307-4FFF-B9ED-795D45CD0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360" y="0"/>
              <a:ext cx="884684" cy="17167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27F03033-CEDF-414A-86A0-830A6B970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370" y="751738"/>
              <a:ext cx="724664" cy="704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640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2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354" y="5909397"/>
            <a:ext cx="923546" cy="810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854964" y="543502"/>
            <a:ext cx="870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ЗАГОЛОВОК раздела презентации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401" y="3147301"/>
            <a:ext cx="6811193" cy="36748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275" y="55358"/>
            <a:ext cx="11007447" cy="301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6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2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854964" y="543502"/>
            <a:ext cx="870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ЗАГОЛОВОК раздела презентации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66800" y="-366433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Оценочные листы</a:t>
            </a:r>
            <a:endParaRPr lang="ru-RU" sz="6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908175" y="1831014"/>
          <a:ext cx="8128000" cy="3200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235575">
                  <a:extLst>
                    <a:ext uri="{9D8B030D-6E8A-4147-A177-3AD203B41FA5}">
                      <a16:colId xmlns="" xmlns:a16="http://schemas.microsoft.com/office/drawing/2014/main" val="3940634177"/>
                    </a:ext>
                  </a:extLst>
                </a:gridCol>
                <a:gridCol w="2892425">
                  <a:extLst>
                    <a:ext uri="{9D8B030D-6E8A-4147-A177-3AD203B41FA5}">
                      <a16:colId xmlns="" xmlns:a16="http://schemas.microsoft.com/office/drawing/2014/main" val="1098680316"/>
                    </a:ext>
                  </a:extLst>
                </a:gridCol>
              </a:tblGrid>
              <a:tr h="20042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Критерии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36187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Активность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0728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Чёткость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изложения материала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42129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Быстрота выполнения задания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97667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Отбор информации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03334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Введение дискуссии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58612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65448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629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2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854964" y="543502"/>
            <a:ext cx="870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ЗАГОЛОВОК раздела презентации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66800" y="-366433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</a:t>
            </a:r>
            <a:endParaRPr lang="ru-RU" sz="6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19225" y="1595534"/>
            <a:ext cx="970597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интереса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изучаемой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проблеме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более глубокое изучение проблемы;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«проживание» проблемы; 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использования в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реальной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жизни;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коммуникативных способностей.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42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2"/>
            <a:ext cx="12191999" cy="1266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77" y="161540"/>
            <a:ext cx="923546" cy="810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5C38CE-B4CB-4D92-A151-4C1897D2DF8F}"/>
              </a:ext>
            </a:extLst>
          </p:cNvPr>
          <p:cNvSpPr txBox="1"/>
          <p:nvPr/>
        </p:nvSpPr>
        <p:spPr>
          <a:xfrm>
            <a:off x="854964" y="543502"/>
            <a:ext cx="870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ЗАГОЛОВОК раздела презентации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14950" y="1534414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«Знание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полученное человеком в готовом виде, менее ценно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потому не так долговечно, как продукт собственного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964" y="1420114"/>
            <a:ext cx="3909587" cy="37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6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12E87C-F29E-47E2-AFEC-F6E88013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6"/>
            <a:ext cx="12192000" cy="124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97D39C-344D-4373-A6BE-C4439EAEF328}"/>
              </a:ext>
            </a:extLst>
          </p:cNvPr>
          <p:cNvSpPr txBox="1"/>
          <p:nvPr/>
        </p:nvSpPr>
        <p:spPr>
          <a:xfrm>
            <a:off x="265366" y="5927610"/>
            <a:ext cx="1030034" cy="234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FEFEF3"/>
                </a:solidFill>
                <a:effectLst/>
                <a:uLnTx/>
                <a:uFillTx/>
                <a:latin typeface="Palatino" panose="02020500000000000000" pitchFamily="18" charset="0"/>
                <a:ea typeface="+mn-ea"/>
                <a:cs typeface="Arial" panose="020B0604020202020204" pitchFamily="34" charset="0"/>
              </a:rPr>
              <a:t>Докладчик: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EE8272-723E-40DF-8DA6-7C0A7D87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2"/>
            <a:ext cx="12191999" cy="126630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F1C6C-524C-4E9E-9153-AF751A537EC0}"/>
              </a:ext>
            </a:extLst>
          </p:cNvPr>
          <p:cNvSpPr txBox="1"/>
          <p:nvPr/>
        </p:nvSpPr>
        <p:spPr>
          <a:xfrm>
            <a:off x="1151191" y="5927610"/>
            <a:ext cx="3087434" cy="273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EF3"/>
                </a:solidFill>
                <a:effectLst/>
                <a:uLnTx/>
                <a:uFillTx/>
                <a:latin typeface="Palatino" panose="02020500000000000000" pitchFamily="18" charset="0"/>
                <a:ea typeface="+mn-ea"/>
                <a:cs typeface="Arial" panose="020B0604020202020204" pitchFamily="34" charset="0"/>
              </a:rPr>
              <a:t>Лукиных Виктория Анатольевна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EFEF3"/>
              </a:solidFill>
              <a:effectLst/>
              <a:uLnTx/>
              <a:uFillTx/>
              <a:latin typeface="Palatino" panose="02020500000000000000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5248C65-E4D9-489B-9A70-1E2D3BB1772C}"/>
              </a:ext>
            </a:extLst>
          </p:cNvPr>
          <p:cNvSpPr txBox="1"/>
          <p:nvPr/>
        </p:nvSpPr>
        <p:spPr>
          <a:xfrm>
            <a:off x="1151191" y="6108636"/>
            <a:ext cx="3087434" cy="273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у</a:t>
            </a:r>
            <a:r>
              <a:rPr lang="ru-RU" sz="1400" dirty="0" smtClean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читель начальных классов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EFEF3"/>
              </a:solidFill>
              <a:effectLst/>
              <a:uLnTx/>
              <a:uFillTx/>
              <a:latin typeface="Palatino" panose="02020500000000000000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8E4BA3-FCD0-48D6-BD4C-1B9EE3238DF5}"/>
              </a:ext>
            </a:extLst>
          </p:cNvPr>
          <p:cNvSpPr txBox="1"/>
          <p:nvPr/>
        </p:nvSpPr>
        <p:spPr>
          <a:xfrm>
            <a:off x="1151191" y="6308712"/>
            <a:ext cx="3087434" cy="273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EFEF3"/>
                </a:solidFill>
                <a:effectLst/>
                <a:uLnTx/>
                <a:uFillTx/>
                <a:latin typeface="Palatino" panose="02020500000000000000" pitchFamily="18" charset="0"/>
                <a:ea typeface="+mn-ea"/>
                <a:cs typeface="Arial" panose="020B0604020202020204" pitchFamily="34" charset="0"/>
              </a:rPr>
              <a:t>МАОУ </a:t>
            </a:r>
            <a:r>
              <a:rPr lang="ru-RU" sz="1400" dirty="0">
                <a:solidFill>
                  <a:srgbClr val="FEFEF3"/>
                </a:solidFill>
                <a:latin typeface="Palatino" panose="02020500000000000000" pitchFamily="18" charset="0"/>
                <a:cs typeface="Arial" panose="020B0604020202020204" pitchFamily="34" charset="0"/>
              </a:rPr>
              <a:t>С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EFEF3"/>
                </a:solidFill>
                <a:effectLst/>
                <a:uLnTx/>
                <a:uFillTx/>
                <a:latin typeface="Palatino" panose="02020500000000000000" pitchFamily="18" charset="0"/>
                <a:ea typeface="+mn-ea"/>
                <a:cs typeface="Arial" panose="020B0604020202020204" pitchFamily="34" charset="0"/>
              </a:rPr>
              <a:t>ОШ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EFEF3"/>
                </a:solidFill>
                <a:effectLst/>
                <a:uLnTx/>
                <a:uFillTx/>
                <a:latin typeface="Palatino" panose="02020500000000000000" pitchFamily="18" charset="0"/>
                <a:ea typeface="+mn-ea"/>
                <a:cs typeface="Arial" panose="020B0604020202020204" pitchFamily="34" charset="0"/>
              </a:rPr>
              <a:t>№95  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8A8501AC-F9B8-40D9-9EE0-70649E9A84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633" y="4185707"/>
            <a:ext cx="1344171" cy="134417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3B60D394-89E9-4460-B306-360D0990FE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913" y="4185707"/>
            <a:ext cx="1344171" cy="134417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D8E87BDC-4EEF-43FE-A914-622579F4A3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193" y="4185707"/>
            <a:ext cx="1344171" cy="134417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C929421B-34E2-4182-A5EB-ECE20ED7F3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72" b="33991"/>
          <a:stretch/>
        </p:blipFill>
        <p:spPr>
          <a:xfrm>
            <a:off x="4025633" y="4180042"/>
            <a:ext cx="4169672" cy="13441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875947" y="5977478"/>
            <a:ext cx="6096000" cy="5355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>
              <a:lnSpc>
                <a:spcPct val="80000"/>
              </a:lnSpc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кейс-технологий при организации дистанционного обучения в начальной школе</a:t>
            </a:r>
            <a:endParaRPr lang="ru-RU" dirty="0">
              <a:solidFill>
                <a:schemeClr val="bg1"/>
              </a:solidFill>
              <a:latin typeface="Palatino" panose="02020500000000000000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7F0DC6E6-2086-43E0-86F0-5C33E2F47C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577" y="1296763"/>
            <a:ext cx="3000845" cy="2634406"/>
          </a:xfrm>
          <a:prstGeom prst="rect">
            <a:avLst/>
          </a:prstGeom>
        </p:spPr>
      </p:pic>
      <p:sp>
        <p:nvSpPr>
          <p:cNvPr id="26" name="Заголовок 1"/>
          <p:cNvSpPr txBox="1">
            <a:spLocks/>
          </p:cNvSpPr>
          <p:nvPr/>
        </p:nvSpPr>
        <p:spPr>
          <a:xfrm>
            <a:off x="1657350" y="-363593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39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-7938"/>
            <a:ext cx="91440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68888"/>
            <a:ext cx="9144000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1" y="857250"/>
            <a:ext cx="885825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11"/>
          <p:cNvSpPr txBox="1">
            <a:spLocks noChangeArrowheads="1"/>
          </p:cNvSpPr>
          <p:nvPr/>
        </p:nvSpPr>
        <p:spPr bwMode="auto">
          <a:xfrm>
            <a:off x="5540375" y="5316539"/>
            <a:ext cx="49291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</a:rPr>
              <a:t>Новикова Елена Андреевна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</a:rPr>
              <a:t>Учитель начальных классов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</a:rPr>
              <a:t>МАОУ «Академический лицей № 95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</a:rPr>
              <a:t> г. Челябинска»</a:t>
            </a:r>
          </a:p>
        </p:txBody>
      </p:sp>
      <p:pic>
        <p:nvPicPr>
          <p:cNvPr id="205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6" y="1866900"/>
            <a:ext cx="312261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38" y="1863726"/>
            <a:ext cx="3128962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1454151"/>
            <a:ext cx="7239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4"/>
          <p:cNvSpPr>
            <a:spLocks noChangeArrowheads="1"/>
          </p:cNvSpPr>
          <p:nvPr/>
        </p:nvSpPr>
        <p:spPr bwMode="auto">
          <a:xfrm>
            <a:off x="695400" y="2834664"/>
            <a:ext cx="73100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Коуч</a:t>
            </a:r>
            <a:r>
              <a:rPr lang="ru-RU" alt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-сопровождение </a:t>
            </a:r>
            <a:r>
              <a:rPr lang="ru-RU" alt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обучающихся</a:t>
            </a:r>
            <a:endParaRPr lang="ru-RU" alt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cs typeface="Arial" charset="0"/>
            </a:endParaRPr>
          </a:p>
          <a:p>
            <a:pPr algn="ctr" eaLnBrk="1" hangingPunct="1">
              <a:defRPr/>
            </a:pPr>
            <a:r>
              <a:rPr lang="ru-RU" alt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 с высоким уровнем </a:t>
            </a:r>
          </a:p>
          <a:p>
            <a:pPr algn="ctr" eaLnBrk="1" hangingPunct="1">
              <a:defRPr/>
            </a:pPr>
            <a:r>
              <a:rPr lang="ru-RU" alt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учебно-познавательной мотивации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286250" y="155575"/>
          <a:ext cx="6294438" cy="903288"/>
        </p:xfrm>
        <a:graphic>
          <a:graphicData uri="http://schemas.openxmlformats.org/drawingml/2006/table">
            <a:tbl>
              <a:tblPr firstRow="1" firstCol="1" bandRow="1"/>
              <a:tblGrid>
                <a:gridCol w="2700791">
                  <a:extLst>
                    <a:ext uri="{9D8B030D-6E8A-4147-A177-3AD203B41FA5}">
                      <a16:colId xmlns="" xmlns:a16="http://schemas.microsoft.com/office/drawing/2014/main" val="884853564"/>
                    </a:ext>
                  </a:extLst>
                </a:gridCol>
                <a:gridCol w="3593647">
                  <a:extLst>
                    <a:ext uri="{9D8B030D-6E8A-4147-A177-3AD203B41FA5}">
                      <a16:colId xmlns="" xmlns:a16="http://schemas.microsoft.com/office/drawing/2014/main" val="4226068875"/>
                    </a:ext>
                  </a:extLst>
                </a:gridCol>
              </a:tblGrid>
              <a:tr h="9032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Муниципальное автономное общеобразовательное учреждение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«Академический лицей № 95 г. Челябинска»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454021, г. Челябинск, ул. Молдавская, д. 23 «б». 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Тел. (факс) 8 (351) 214-55-95, e-</a:t>
                      </a:r>
                      <a:r>
                        <a:rPr lang="ru-RU" sz="900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mail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mounosh95@mail.ru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934218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274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clipartbest.com/cliparts/RcA/AdG/RcAAdGya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64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783632" y="476672"/>
            <a:ext cx="74931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МИР ПОСТОЯННО МЕНЯЕТСЯ</a:t>
            </a: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!</a:t>
            </a:r>
          </a:p>
        </p:txBody>
      </p:sp>
      <p:sp>
        <p:nvSpPr>
          <p:cNvPr id="3076" name="Прямоугольник 7"/>
          <p:cNvSpPr>
            <a:spLocks noChangeArrowheads="1"/>
          </p:cNvSpPr>
          <p:nvPr/>
        </p:nvSpPr>
        <p:spPr bwMode="auto">
          <a:xfrm>
            <a:off x="2430463" y="1628776"/>
            <a:ext cx="25130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РАНЬШЕ: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/>
              <a:t>• постоянная работа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/>
              <a:t>• стабильность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/>
              <a:t>• предсказуемость</a:t>
            </a:r>
          </a:p>
        </p:txBody>
      </p:sp>
      <p:sp>
        <p:nvSpPr>
          <p:cNvPr id="3077" name="Прямоугольник 8"/>
          <p:cNvSpPr>
            <a:spLocks noChangeArrowheads="1"/>
          </p:cNvSpPr>
          <p:nvPr/>
        </p:nvSpPr>
        <p:spPr bwMode="auto">
          <a:xfrm>
            <a:off x="2430464" y="4724400"/>
            <a:ext cx="66960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ТЕПЕРЬ: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/>
              <a:t>• новые технологии и профессии, среда новых медиа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/>
              <a:t>• супер структурированные организации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/>
              <a:t>• кризисы, риски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/>
              <a:t>• неопределенность, страх и неуверенность за будущее</a:t>
            </a:r>
          </a:p>
        </p:txBody>
      </p:sp>
      <p:pic>
        <p:nvPicPr>
          <p:cNvPr id="307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8" y="1474789"/>
            <a:ext cx="4667250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26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lipartbest.com/cliparts/RcA/AdG/RcAAdGya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8575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46855" y="404665"/>
            <a:ext cx="52742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Целевой ориентир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35200" y="1246188"/>
            <a:ext cx="3619500" cy="1816100"/>
          </a:xfrm>
          <a:prstGeom prst="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2800" b="1" dirty="0"/>
              <a:t>индивидуальное развитие личности каждого обучающегося</a:t>
            </a:r>
            <a:endParaRPr lang="ru-RU" sz="2800" dirty="0"/>
          </a:p>
        </p:txBody>
      </p:sp>
      <p:sp>
        <p:nvSpPr>
          <p:cNvPr id="14" name="Выгнутая вверх стрелка 13"/>
          <p:cNvSpPr/>
          <p:nvPr/>
        </p:nvSpPr>
        <p:spPr>
          <a:xfrm rot="2152708">
            <a:off x="7126288" y="1627188"/>
            <a:ext cx="1511300" cy="512762"/>
          </a:xfrm>
          <a:prstGeom prst="curvedDownArrow">
            <a:avLst>
              <a:gd name="adj1" fmla="val 25000"/>
              <a:gd name="adj2" fmla="val 50000"/>
              <a:gd name="adj3" fmla="val 3032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Выгнутая вверх стрелка 16"/>
          <p:cNvSpPr/>
          <p:nvPr/>
        </p:nvSpPr>
        <p:spPr>
          <a:xfrm rot="9567692">
            <a:off x="6858000" y="5672138"/>
            <a:ext cx="1511300" cy="512762"/>
          </a:xfrm>
          <a:prstGeom prst="curvedDownArrow">
            <a:avLst>
              <a:gd name="adj1" fmla="val 25000"/>
              <a:gd name="adj2" fmla="val 49465"/>
              <a:gd name="adj3" fmla="val 3032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Выгнутая вверх стрелка 17"/>
          <p:cNvSpPr/>
          <p:nvPr/>
        </p:nvSpPr>
        <p:spPr>
          <a:xfrm rot="16023240">
            <a:off x="2158207" y="3821907"/>
            <a:ext cx="1511300" cy="512763"/>
          </a:xfrm>
          <a:prstGeom prst="curvedDownArrow">
            <a:avLst>
              <a:gd name="adj1" fmla="val 25000"/>
              <a:gd name="adj2" fmla="val 50000"/>
              <a:gd name="adj3" fmla="val 3032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Выноска-облако 14"/>
          <p:cNvSpPr/>
          <p:nvPr/>
        </p:nvSpPr>
        <p:spPr>
          <a:xfrm>
            <a:off x="5716588" y="2757489"/>
            <a:ext cx="4330700" cy="2232025"/>
          </a:xfrm>
          <a:prstGeom prst="cloudCallout">
            <a:avLst>
              <a:gd name="adj1" fmla="val 36002"/>
              <a:gd name="adj2" fmla="val 20959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105" name="Прямоугольник 15"/>
          <p:cNvSpPr>
            <a:spLocks noChangeArrowheads="1"/>
          </p:cNvSpPr>
          <p:nvPr/>
        </p:nvSpPr>
        <p:spPr bwMode="auto">
          <a:xfrm>
            <a:off x="6167438" y="3067050"/>
            <a:ext cx="4051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выявление, поддержка,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развитие одарённых,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 талантливых детей </a:t>
            </a:r>
          </a:p>
        </p:txBody>
      </p:sp>
      <p:sp>
        <p:nvSpPr>
          <p:cNvPr id="19" name="Овал 18"/>
          <p:cNvSpPr/>
          <p:nvPr/>
        </p:nvSpPr>
        <p:spPr>
          <a:xfrm>
            <a:off x="2584451" y="4845051"/>
            <a:ext cx="3406775" cy="1368425"/>
          </a:xfrm>
          <a:prstGeom prst="ellipse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107" name="Прямоугольник 22"/>
          <p:cNvSpPr>
            <a:spLocks noChangeArrowheads="1"/>
          </p:cNvSpPr>
          <p:nvPr/>
        </p:nvSpPr>
        <p:spPr bwMode="auto">
          <a:xfrm>
            <a:off x="2922589" y="5268914"/>
            <a:ext cx="29352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коуч - 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37185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clipartbest.com/cliparts/RcA/AdG/RcAAdGya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8575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01897" y="336995"/>
            <a:ext cx="81882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Что делает </a:t>
            </a:r>
            <a:r>
              <a:rPr lang="ru-RU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коучинг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эффективным</a:t>
            </a: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</a:p>
        </p:txBody>
      </p:sp>
      <p:sp>
        <p:nvSpPr>
          <p:cNvPr id="5124" name="Прямоугольник 2"/>
          <p:cNvSpPr>
            <a:spLocks noChangeArrowheads="1"/>
          </p:cNvSpPr>
          <p:nvPr/>
        </p:nvSpPr>
        <p:spPr bwMode="auto">
          <a:xfrm>
            <a:off x="8093076" y="2955926"/>
            <a:ext cx="2574925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• ЭНЕРГИЯ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•ВДОХНОВЕНИЕ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•СМЕЛОСТЬ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•УВЕРЕННОСТЬ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•ВЕРА В СЕБЯ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•ЦЕЛЕУСТРЕМЛЕННОСТЬ</a:t>
            </a:r>
          </a:p>
        </p:txBody>
      </p:sp>
      <p:sp>
        <p:nvSpPr>
          <p:cNvPr id="5125" name="Прямоугольник 4"/>
          <p:cNvSpPr>
            <a:spLocks noChangeArrowheads="1"/>
          </p:cNvSpPr>
          <p:nvPr/>
        </p:nvSpPr>
        <p:spPr bwMode="auto">
          <a:xfrm>
            <a:off x="4675189" y="5326063"/>
            <a:ext cx="2841625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• КОНФИДЕНЦИАЛЬНОСТЬ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•ЗАИНТЕРЕСОВАННОСТЬ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•ЛЮБОПЫТСТВО</a:t>
            </a:r>
          </a:p>
        </p:txBody>
      </p:sp>
      <p:sp>
        <p:nvSpPr>
          <p:cNvPr id="5126" name="Прямоугольник 5"/>
          <p:cNvSpPr>
            <a:spLocks noChangeArrowheads="1"/>
          </p:cNvSpPr>
          <p:nvPr/>
        </p:nvSpPr>
        <p:spPr bwMode="auto">
          <a:xfrm>
            <a:off x="2063750" y="3475038"/>
            <a:ext cx="18097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• ВЕРА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•УВАЖЕНИЕ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•ПРИЗНАНИЕ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•ДОВЕРИЕ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•ПОДДЕРЖКА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•ПРИНЯТИЕ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•ОТКРЫТОСТЬ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•ГИБКОСТЬ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•ЭМПАТИЯ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•ИСКРЕННОСТЬ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•ВЫЗОВ</a:t>
            </a:r>
          </a:p>
        </p:txBody>
      </p:sp>
      <p:sp>
        <p:nvSpPr>
          <p:cNvPr id="5127" name="Прямоугольник 6"/>
          <p:cNvSpPr>
            <a:spLocks noChangeArrowheads="1"/>
          </p:cNvSpPr>
          <p:nvPr/>
        </p:nvSpPr>
        <p:spPr bwMode="auto">
          <a:xfrm>
            <a:off x="2208214" y="915989"/>
            <a:ext cx="2351087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БЫТЬ: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•УСЛЫШАННЫМ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•ОСОБЕННЫМ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•ПРИНЯТЫМ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•ПРИЗНАННЫМ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•ПОНЯТЫМ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•ДУМАТЬ ПОЗИТИВНО</a:t>
            </a:r>
          </a:p>
        </p:txBody>
      </p:sp>
      <p:sp>
        <p:nvSpPr>
          <p:cNvPr id="5128" name="Прямоугольник 7"/>
          <p:cNvSpPr>
            <a:spLocks noChangeArrowheads="1"/>
          </p:cNvSpPr>
          <p:nvPr/>
        </p:nvSpPr>
        <p:spPr bwMode="auto">
          <a:xfrm>
            <a:off x="4318001" y="1044575"/>
            <a:ext cx="28035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ДАРИТ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ВОЗМОЖНОСТЬ</a:t>
            </a:r>
          </a:p>
        </p:txBody>
      </p:sp>
      <p:sp>
        <p:nvSpPr>
          <p:cNvPr id="5129" name="Прямоугольник 8"/>
          <p:cNvSpPr>
            <a:spLocks noChangeArrowheads="1"/>
          </p:cNvSpPr>
          <p:nvPr/>
        </p:nvSpPr>
        <p:spPr bwMode="auto">
          <a:xfrm>
            <a:off x="7007225" y="2276475"/>
            <a:ext cx="16525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РЕЗУЛЬТАТ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 КОУЧИНГА</a:t>
            </a:r>
          </a:p>
        </p:txBody>
      </p:sp>
      <p:sp>
        <p:nvSpPr>
          <p:cNvPr id="5130" name="Прямоугольник 9"/>
          <p:cNvSpPr>
            <a:spLocks noChangeArrowheads="1"/>
          </p:cNvSpPr>
          <p:nvPr/>
        </p:nvSpPr>
        <p:spPr bwMode="auto">
          <a:xfrm>
            <a:off x="4087813" y="4618038"/>
            <a:ext cx="30337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ВЗАИМОДЕЙСТВИЕ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В КОУЧИНГЕ</a:t>
            </a:r>
          </a:p>
        </p:txBody>
      </p:sp>
      <p:pic>
        <p:nvPicPr>
          <p:cNvPr id="5131" name="Picture 8" descr="https://img-fotki.yandex.ru/get/9346/218307002.12/0_e8200_8d267088_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1987550"/>
            <a:ext cx="95885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0" descr="https://vk.vkfaces.com/636722/v636722979/45e41/gXZ3Ag277n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6" y="1935164"/>
            <a:ext cx="87947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Выгнутая вверх стрелка 18"/>
          <p:cNvSpPr/>
          <p:nvPr/>
        </p:nvSpPr>
        <p:spPr>
          <a:xfrm rot="2152708">
            <a:off x="6508750" y="1477964"/>
            <a:ext cx="1766888" cy="261937"/>
          </a:xfrm>
          <a:prstGeom prst="curvedDownArrow">
            <a:avLst>
              <a:gd name="adj1" fmla="val 50000"/>
              <a:gd name="adj2" fmla="val 50000"/>
              <a:gd name="adj3" fmla="val 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Выгнутая вверх стрелка 20"/>
          <p:cNvSpPr/>
          <p:nvPr/>
        </p:nvSpPr>
        <p:spPr>
          <a:xfrm rot="8331424">
            <a:off x="6634164" y="4337050"/>
            <a:ext cx="1766887" cy="261938"/>
          </a:xfrm>
          <a:prstGeom prst="curvedDownArrow">
            <a:avLst>
              <a:gd name="adj1" fmla="val 50000"/>
              <a:gd name="adj2" fmla="val 50000"/>
              <a:gd name="adj3" fmla="val 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Выгнутая вверх стрелка 21"/>
          <p:cNvSpPr/>
          <p:nvPr/>
        </p:nvSpPr>
        <p:spPr>
          <a:xfrm rot="14997863">
            <a:off x="2778126" y="3656013"/>
            <a:ext cx="1766887" cy="261938"/>
          </a:xfrm>
          <a:prstGeom prst="curvedDownArrow">
            <a:avLst>
              <a:gd name="adj1" fmla="val 50000"/>
              <a:gd name="adj2" fmla="val 50000"/>
              <a:gd name="adj3" fmla="val 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5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lipartbest.com/cliparts/RcA/AdG/RcAAdGya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8575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Рисунок 1" descr="Картинки по запросу &quot;4 вопроса коучинг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r="8385"/>
          <a:stretch>
            <a:fillRect/>
          </a:stretch>
        </p:blipFill>
        <p:spPr bwMode="auto">
          <a:xfrm>
            <a:off x="3216276" y="1050926"/>
            <a:ext cx="5616575" cy="540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23792" y="404665"/>
            <a:ext cx="59725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 вопроса планирования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20614" y="1050995"/>
            <a:ext cx="3561296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000" dirty="0"/>
              <a:t>Этап мотивации и постановки </a:t>
            </a:r>
          </a:p>
          <a:p>
            <a:pPr algn="ctr" eaLnBrk="1" hangingPunct="1">
              <a:defRPr/>
            </a:pPr>
            <a:r>
              <a:rPr lang="ru-RU" sz="2000" dirty="0"/>
              <a:t>цели урока (этап вдохновения)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80325" y="2351089"/>
            <a:ext cx="2516188" cy="92233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dirty="0"/>
              <a:t>Этап планирования</a:t>
            </a:r>
          </a:p>
          <a:p>
            <a:pPr eaLnBrk="1" hangingPunct="1">
              <a:defRPr/>
            </a:pPr>
            <a:r>
              <a:rPr lang="ru-RU" dirty="0"/>
              <a:t> эффективных действий </a:t>
            </a:r>
          </a:p>
          <a:p>
            <a:pPr eaLnBrk="1" hangingPunct="1">
              <a:defRPr/>
            </a:pPr>
            <a:r>
              <a:rPr lang="ru-RU" dirty="0"/>
              <a:t>для достижения цели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65675" y="5797551"/>
            <a:ext cx="2516188" cy="6461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dirty="0"/>
              <a:t>Этап реализации плана (приверженность цели)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49488" y="2605088"/>
            <a:ext cx="2005012" cy="6461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dirty="0"/>
              <a:t>Этап завершения </a:t>
            </a:r>
          </a:p>
          <a:p>
            <a:pPr eaLnBrk="1" hangingPunct="1">
              <a:defRPr/>
            </a:pPr>
            <a:r>
              <a:rPr lang="ru-RU" dirty="0"/>
              <a:t>(рефлексия)</a:t>
            </a:r>
          </a:p>
        </p:txBody>
      </p:sp>
      <p:pic>
        <p:nvPicPr>
          <p:cNvPr id="615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1" r="47781"/>
          <a:stretch>
            <a:fillRect/>
          </a:stretch>
        </p:blipFill>
        <p:spPr bwMode="auto">
          <a:xfrm>
            <a:off x="1997075" y="649289"/>
            <a:ext cx="1754188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72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G:\Мои документы\Документы учителя\Мои документы учителя\Мои выступления\18.02.2021 Международная конференция Метапредметные УУД\Из Интернета\Картинки\slide-38.jpg"/>
          <p:cNvPicPr>
            <a:picLocks noChangeAspect="1" noChangeArrowheads="1"/>
          </p:cNvPicPr>
          <p:nvPr/>
        </p:nvPicPr>
        <p:blipFill>
          <a:blip r:embed="rId2" cstate="print"/>
          <a:srcRect l="1783" r="6377" b="8333"/>
          <a:stretch>
            <a:fillRect/>
          </a:stretch>
        </p:blipFill>
        <p:spPr bwMode="auto">
          <a:xfrm>
            <a:off x="1991545" y="188641"/>
            <a:ext cx="7418979" cy="5546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Группа 2"/>
          <p:cNvGrpSpPr/>
          <p:nvPr/>
        </p:nvGrpSpPr>
        <p:grpSpPr>
          <a:xfrm>
            <a:off x="1520840" y="5938238"/>
            <a:ext cx="9144000" cy="932456"/>
            <a:chOff x="-3160" y="5938238"/>
            <a:chExt cx="9144000" cy="932456"/>
          </a:xfrm>
        </p:grpSpPr>
        <p:pic>
          <p:nvPicPr>
            <p:cNvPr id="4" name="Рисунок 3">
              <a:extLst>
                <a:ext uri="{FF2B5EF4-FFF2-40B4-BE49-F238E27FC236}">
                  <a16:creationId xmlns="" xmlns:a16="http://schemas.microsoft.com/office/drawing/2014/main" id="{5512E87C-F29E-47E2-AFEC-F6E88013A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60" y="5938238"/>
              <a:ext cx="9144000" cy="93245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83BF1C6C-524C-4E9E-9153-AF751A537EC0}"/>
                </a:ext>
              </a:extLst>
            </p:cNvPr>
            <p:cNvSpPr txBox="1"/>
            <p:nvPr/>
          </p:nvSpPr>
          <p:spPr>
            <a:xfrm>
              <a:off x="245696" y="6159213"/>
              <a:ext cx="3087434" cy="241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200" dirty="0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Погорельская Наталья Павловна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C092FD5E-CCAC-437C-9B77-967B15542365}"/>
                </a:ext>
              </a:extLst>
            </p:cNvPr>
            <p:cNvSpPr txBox="1"/>
            <p:nvPr/>
          </p:nvSpPr>
          <p:spPr>
            <a:xfrm>
              <a:off x="231983" y="6400840"/>
              <a:ext cx="8755237" cy="266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«Формирование </a:t>
              </a:r>
              <a:r>
                <a:rPr lang="ru-RU" sz="1400" dirty="0" err="1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метапредметных</a:t>
              </a:r>
              <a:r>
                <a:rPr lang="ru-RU" sz="1400" dirty="0">
                  <a:solidFill>
                    <a:srgbClr val="FEFEF3"/>
                  </a:solidFill>
                  <a:latin typeface="Palatino" panose="02020500000000000000" pitchFamily="18" charset="0"/>
                  <a:cs typeface="Arial" panose="020B0604020202020204" pitchFamily="34" charset="0"/>
                </a:rPr>
                <a:t> УУД в проектной деятельности обучающихся начальной школы»</a:t>
              </a: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9590544" y="0"/>
            <a:ext cx="884684" cy="1716790"/>
            <a:chOff x="7812360" y="0"/>
            <a:chExt cx="884684" cy="1716790"/>
          </a:xfrm>
        </p:grpSpPr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050C3704-1307-4FFF-B9ED-795D45CD0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360" y="0"/>
              <a:ext cx="884684" cy="17167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27F03033-CEDF-414A-86A0-830A6B970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370" y="751738"/>
              <a:ext cx="724664" cy="704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0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clipartbest.com/cliparts/RcA/AdG/RcAAdGya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-28575"/>
            <a:ext cx="9144001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http://sapphire-tver.ru/wp-content/uploads/2018/05/%D1%86%D0%B5%D0%BB%D1%8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" t="7700" r="5161" b="37001"/>
          <a:stretch>
            <a:fillRect/>
          </a:stretch>
        </p:blipFill>
        <p:spPr bwMode="auto">
          <a:xfrm>
            <a:off x="2351089" y="1844676"/>
            <a:ext cx="7526337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71664" y="548680"/>
            <a:ext cx="6494422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200" dirty="0"/>
              <a:t>Этап мотивации и постановки </a:t>
            </a:r>
          </a:p>
          <a:p>
            <a:pPr algn="ctr" eaLnBrk="1" hangingPunct="1">
              <a:defRPr/>
            </a:pPr>
            <a:r>
              <a:rPr lang="ru-RU" sz="3200" dirty="0"/>
              <a:t>цели урока (этап вдохновения)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044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clipartbest.com/cliparts/RcA/AdG/RcAAdGya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-28575"/>
            <a:ext cx="9144001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https://knyazhinskaya.ru/wp-content/uploads/kak-dobitsya-celi-v-zhizn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268414"/>
            <a:ext cx="66675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25676" y="287339"/>
            <a:ext cx="7705725" cy="157003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200" dirty="0"/>
              <a:t>Этап планирования</a:t>
            </a:r>
          </a:p>
          <a:p>
            <a:pPr algn="ctr" eaLnBrk="1" hangingPunct="1">
              <a:defRPr/>
            </a:pPr>
            <a:r>
              <a:rPr lang="ru-RU" sz="3200" dirty="0"/>
              <a:t> эффективных действий </a:t>
            </a:r>
          </a:p>
          <a:p>
            <a:pPr algn="ctr" eaLnBrk="1" hangingPunct="1">
              <a:defRPr/>
            </a:pPr>
            <a:r>
              <a:rPr lang="ru-RU" sz="3200" dirty="0"/>
              <a:t>для достижения цели</a:t>
            </a:r>
          </a:p>
        </p:txBody>
      </p:sp>
    </p:spTree>
    <p:extLst>
      <p:ext uri="{BB962C8B-B14F-4D97-AF65-F5344CB8AC3E}">
        <p14:creationId xmlns:p14="http://schemas.microsoft.com/office/powerpoint/2010/main" val="296969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clipartbest.com/cliparts/RcA/AdG/RcAAdGya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-28575"/>
            <a:ext cx="9144001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88" y="2205038"/>
            <a:ext cx="67691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63" y="404814"/>
            <a:ext cx="518795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04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clipartbest.com/cliparts/RcA/AdG/RcAAdGya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6513"/>
            <a:ext cx="91440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08439" y="476251"/>
            <a:ext cx="3887787" cy="10779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200" dirty="0"/>
              <a:t>Этап завершения </a:t>
            </a:r>
          </a:p>
          <a:p>
            <a:pPr algn="ctr" eaLnBrk="1" hangingPunct="1">
              <a:defRPr/>
            </a:pPr>
            <a:r>
              <a:rPr lang="ru-RU" sz="3200" dirty="0"/>
              <a:t>(рефлексия)</a:t>
            </a:r>
          </a:p>
        </p:txBody>
      </p:sp>
      <p:pic>
        <p:nvPicPr>
          <p:cNvPr id="10244" name="Picture 2" descr="https://cf.ppt-online.org/files/slide/4/4PQGcwgWBJNR3ELKApae2lCZzUTYOy68Xuqsiv/slide-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5" t="18565" r="56209" b="2328"/>
          <a:stretch>
            <a:fillRect/>
          </a:stretch>
        </p:blipFill>
        <p:spPr bwMode="auto">
          <a:xfrm>
            <a:off x="6816726" y="1647825"/>
            <a:ext cx="2879725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8" y="2276475"/>
            <a:ext cx="2195512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5303839" y="3832225"/>
            <a:ext cx="1800225" cy="9652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53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clipartbest.com/cliparts/RcA/AdG/RcAAdGya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8575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Рисунок 1" descr="Картинки по запросу &quot;4 вопроса коучинг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r="8385"/>
          <a:stretch>
            <a:fillRect/>
          </a:stretch>
        </p:blipFill>
        <p:spPr bwMode="auto">
          <a:xfrm>
            <a:off x="3216276" y="1050926"/>
            <a:ext cx="5616575" cy="540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23792" y="404665"/>
            <a:ext cx="59725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 вопроса планирования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20614" y="1050995"/>
            <a:ext cx="3561296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000" dirty="0"/>
              <a:t>Этап мотивации и постановки </a:t>
            </a:r>
          </a:p>
          <a:p>
            <a:pPr algn="ctr" eaLnBrk="1" hangingPunct="1">
              <a:defRPr/>
            </a:pPr>
            <a:r>
              <a:rPr lang="ru-RU" sz="2000" dirty="0"/>
              <a:t>цели урока (этап вдохновения)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80325" y="2351089"/>
            <a:ext cx="2516188" cy="92233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dirty="0"/>
              <a:t>Этап планирования</a:t>
            </a:r>
          </a:p>
          <a:p>
            <a:pPr eaLnBrk="1" hangingPunct="1">
              <a:defRPr/>
            </a:pPr>
            <a:r>
              <a:rPr lang="ru-RU" dirty="0"/>
              <a:t> эффективных действий </a:t>
            </a:r>
          </a:p>
          <a:p>
            <a:pPr eaLnBrk="1" hangingPunct="1">
              <a:defRPr/>
            </a:pPr>
            <a:r>
              <a:rPr lang="ru-RU" dirty="0"/>
              <a:t>для достижения цели.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65675" y="5797551"/>
            <a:ext cx="2516188" cy="6461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dirty="0"/>
              <a:t>Этап реализации плана (приверженность цели)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49488" y="2605088"/>
            <a:ext cx="2005012" cy="6461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dirty="0"/>
              <a:t>Этап завершения </a:t>
            </a:r>
          </a:p>
          <a:p>
            <a:pPr eaLnBrk="1" hangingPunct="1">
              <a:defRPr/>
            </a:pPr>
            <a:r>
              <a:rPr lang="ru-RU" dirty="0"/>
              <a:t>(рефлексия)</a:t>
            </a:r>
          </a:p>
        </p:txBody>
      </p:sp>
      <p:pic>
        <p:nvPicPr>
          <p:cNvPr id="1127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1" r="47781"/>
          <a:stretch>
            <a:fillRect/>
          </a:stretch>
        </p:blipFill>
        <p:spPr bwMode="auto">
          <a:xfrm>
            <a:off x="1997075" y="649289"/>
            <a:ext cx="1754188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27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clipartbest.com/cliparts/RcA/AdG/RcAAdGya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-28575"/>
            <a:ext cx="9144001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Прямоугольник 4"/>
          <p:cNvSpPr>
            <a:spLocks noChangeArrowheads="1"/>
          </p:cNvSpPr>
          <p:nvPr/>
        </p:nvSpPr>
        <p:spPr bwMode="auto">
          <a:xfrm>
            <a:off x="1666291" y="404665"/>
            <a:ext cx="8824125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Коуч</a:t>
            </a:r>
            <a:r>
              <a:rPr lang="ru-RU" alt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-сопровождение </a:t>
            </a:r>
            <a:r>
              <a:rPr lang="ru-RU" alt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обучающихся </a:t>
            </a:r>
            <a:r>
              <a:rPr lang="ru-RU" alt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с высоким уровнем </a:t>
            </a:r>
          </a:p>
          <a:p>
            <a:pPr algn="ctr" eaLnBrk="1" hangingPunct="1">
              <a:defRPr/>
            </a:pPr>
            <a:r>
              <a:rPr lang="ru-RU" alt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учебно-познавательной мотивации</a:t>
            </a:r>
          </a:p>
        </p:txBody>
      </p:sp>
      <p:sp>
        <p:nvSpPr>
          <p:cNvPr id="12292" name="AutoShape 2" descr="C:\Users\URGEN\OneDrive\%D0%A0%D0%B0%D0%B1%D0%BE%D1%87%D0%B8%D0%B9 %D1%81%D1%82%D0%BE%D0%BB\scale_1200.webp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1" r="47781"/>
          <a:stretch>
            <a:fillRect/>
          </a:stretch>
        </p:blipFill>
        <p:spPr bwMode="auto">
          <a:xfrm>
            <a:off x="1825626" y="3757738"/>
            <a:ext cx="2880189" cy="2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63952" y="4928731"/>
            <a:ext cx="4536504" cy="1292662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ru-RU" sz="2400" b="1" dirty="0">
                <a:cs typeface="Arial" charset="0"/>
              </a:rPr>
              <a:t>Новикова Елена Андреевна</a:t>
            </a:r>
          </a:p>
          <a:p>
            <a:pPr algn="r" eaLnBrk="1" hangingPunct="1">
              <a:defRPr/>
            </a:pPr>
            <a:r>
              <a:rPr lang="ru-RU" b="1" dirty="0">
                <a:cs typeface="Arial" charset="0"/>
              </a:rPr>
              <a:t>Учитель начальных классов </a:t>
            </a:r>
          </a:p>
          <a:p>
            <a:pPr algn="r" eaLnBrk="1" hangingPunct="1">
              <a:defRPr/>
            </a:pPr>
            <a:r>
              <a:rPr lang="ru-RU" b="1" dirty="0">
                <a:cs typeface="Arial" charset="0"/>
              </a:rPr>
              <a:t>МАОУ «Академический лицей № 95</a:t>
            </a:r>
          </a:p>
          <a:p>
            <a:pPr algn="r" eaLnBrk="1" hangingPunct="1">
              <a:defRPr/>
            </a:pPr>
            <a:r>
              <a:rPr lang="ru-RU" b="1" dirty="0">
                <a:cs typeface="Arial" charset="0"/>
              </a:rPr>
              <a:t> г. Челябинска»</a:t>
            </a:r>
          </a:p>
        </p:txBody>
      </p:sp>
    </p:spTree>
    <p:extLst>
      <p:ext uri="{BB962C8B-B14F-4D97-AF65-F5344CB8AC3E}">
        <p14:creationId xmlns:p14="http://schemas.microsoft.com/office/powerpoint/2010/main" val="421442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1"/>
            <a:ext cx="914400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68888"/>
            <a:ext cx="9144000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1" y="857251"/>
            <a:ext cx="88582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Box 10"/>
          <p:cNvSpPr txBox="1">
            <a:spLocks noChangeArrowheads="1"/>
          </p:cNvSpPr>
          <p:nvPr/>
        </p:nvSpPr>
        <p:spPr bwMode="auto">
          <a:xfrm>
            <a:off x="1676401" y="2438400"/>
            <a:ext cx="5427663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Применение модели смешанного обучения </a:t>
            </a:r>
            <a:r>
              <a:rPr lang="ru-RU" altLang="ru-RU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«Перевернутый класс» </a:t>
            </a:r>
            <a:r>
              <a:rPr lang="ru-RU" alt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использовании дистанционных образовательных технологий и электронного образования в начальной школе</a:t>
            </a:r>
            <a:endParaRPr lang="ru-RU" alt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5" name="TextBox 11"/>
          <p:cNvSpPr txBox="1">
            <a:spLocks noChangeArrowheads="1"/>
          </p:cNvSpPr>
          <p:nvPr/>
        </p:nvSpPr>
        <p:spPr bwMode="auto">
          <a:xfrm>
            <a:off x="1828800" y="5334001"/>
            <a:ext cx="5791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ru-RU" altLang="ru-RU" sz="2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Миндихужина В.В. – </a:t>
            </a:r>
            <a:r>
              <a:rPr lang="ru-RU" altLang="ru-RU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 начальных классов</a:t>
            </a:r>
            <a:r>
              <a:rPr lang="ru-RU" altLang="ru-RU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altLang="ru-RU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МАОУ «Академический лицей №95 г. Челябинска</a:t>
            </a:r>
            <a:r>
              <a:rPr lang="ru-RU" altLang="ru-RU" sz="20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altLang="ru-RU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9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6" y="1868489"/>
            <a:ext cx="3122613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6" y="1865314"/>
            <a:ext cx="3127375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1454151"/>
            <a:ext cx="7239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31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2128838" y="990601"/>
            <a:ext cx="80772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/>
              <a:t>	</a:t>
            </a:r>
            <a:r>
              <a:rPr lang="ru-RU" altLang="ru-RU" sz="2000" b="1"/>
              <a:t>Смешанное обучение </a:t>
            </a:r>
            <a:r>
              <a:rPr lang="ru-RU" altLang="ru-RU" sz="2000"/>
              <a:t>– это соединение традиционной классно-урочной системы и современного цифрового образования. Одной из наиболее удачных моделей смешанного обучения является «Перевернутый класс», где «перевернутым» становится сам процесс обучения.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000"/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000"/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000"/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000"/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000"/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000"/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000"/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000"/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000"/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/>
              <a:t>	Создателями модели </a:t>
            </a:r>
            <a:r>
              <a:rPr lang="ru-RU" altLang="ru-RU" sz="2000" b="1">
                <a:solidFill>
                  <a:srgbClr val="FF0000"/>
                </a:solidFill>
              </a:rPr>
              <a:t>«Перевернутого класса» </a:t>
            </a:r>
            <a:r>
              <a:rPr lang="ru-RU" altLang="ru-RU" sz="2000"/>
              <a:t>считаются два американских педагога – </a:t>
            </a:r>
            <a:r>
              <a:rPr lang="ru-RU" altLang="ru-RU" sz="2000" b="1"/>
              <a:t>Джонатан Бергман </a:t>
            </a:r>
            <a:r>
              <a:rPr lang="ru-RU" altLang="ru-RU" sz="2000"/>
              <a:t>(Jonathan Bergman) и </a:t>
            </a:r>
            <a:r>
              <a:rPr lang="ru-RU" altLang="ru-RU" sz="2000" b="1"/>
              <a:t>Аарон Сэмс </a:t>
            </a:r>
            <a:r>
              <a:rPr lang="ru-RU" altLang="ru-RU" sz="2000"/>
              <a:t>(Aaron Sams)</a:t>
            </a:r>
            <a:endParaRPr lang="ru-RU" altLang="ru-RU" sz="1800"/>
          </a:p>
        </p:txBody>
      </p:sp>
      <p:pic>
        <p:nvPicPr>
          <p:cNvPr id="4099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38" y="2636838"/>
            <a:ext cx="3581400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0" y="69851"/>
            <a:ext cx="7239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50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1905000" y="1905000"/>
            <a:ext cx="75438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/>
              <a:t>	</a:t>
            </a:r>
            <a:r>
              <a:rPr lang="ru-RU" altLang="ru-RU" sz="2400"/>
              <a:t>Суть модели </a:t>
            </a:r>
            <a:r>
              <a:rPr lang="ru-RU" altLang="ru-RU" sz="2400" b="1">
                <a:solidFill>
                  <a:srgbClr val="FF0000"/>
                </a:solidFill>
              </a:rPr>
              <a:t>«Перевернутого класса» </a:t>
            </a:r>
            <a:r>
              <a:rPr lang="ru-RU" altLang="ru-RU" sz="2400"/>
              <a:t>состоит в том, что с теоретическим материалом и презентациями дети знакомятся дома, просматривая подготовленные учителем тематические видеоролики в Интернете, а традиционное домашнее задание они выполняют на следующий день в классе, участвуя в индивидуальной и групповой деятельности, общаясь с одноклассниками и учителем. </a:t>
            </a:r>
          </a:p>
        </p:txBody>
      </p:sp>
      <p:pic>
        <p:nvPicPr>
          <p:cNvPr id="5123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0" y="69851"/>
            <a:ext cx="7239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s://eskills.org.mt/en/news/PublishingImages/2018/Flipped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" t="36919" r="60088" b="11504"/>
          <a:stretch>
            <a:fillRect/>
          </a:stretch>
        </p:blipFill>
        <p:spPr bwMode="auto">
          <a:xfrm>
            <a:off x="1828801" y="304801"/>
            <a:ext cx="1471613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 descr="https://eskills.org.mt/en/news/PublishingImages/2018/Flipped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8" t="36919" r="3915" b="11504"/>
          <a:stretch>
            <a:fillRect/>
          </a:stretch>
        </p:blipFill>
        <p:spPr bwMode="auto">
          <a:xfrm>
            <a:off x="8610600" y="4953000"/>
            <a:ext cx="182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7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/>
          <p:cNvSpPr txBox="1">
            <a:spLocks noChangeArrowheads="1"/>
          </p:cNvSpPr>
          <p:nvPr/>
        </p:nvSpPr>
        <p:spPr bwMode="auto">
          <a:xfrm>
            <a:off x="1790700" y="3060700"/>
            <a:ext cx="86487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2400"/>
              <a:t>много времени на уроке уходит на теоретическую часть;</a:t>
            </a:r>
          </a:p>
          <a:p>
            <a:pPr>
              <a:spcBef>
                <a:spcPct val="0"/>
              </a:spcBef>
            </a:pPr>
            <a:r>
              <a:rPr lang="ru-RU" altLang="ru-RU" sz="2400"/>
              <a:t>мало времени на уроке для практической работы;</a:t>
            </a:r>
          </a:p>
          <a:p>
            <a:pPr>
              <a:spcBef>
                <a:spcPct val="0"/>
              </a:spcBef>
            </a:pPr>
            <a:r>
              <a:rPr lang="ru-RU" altLang="ru-RU" sz="2400"/>
              <a:t>не все ученики одинаково понимают новый материал и это затрудняет дальнейшую работу;</a:t>
            </a:r>
          </a:p>
          <a:p>
            <a:pPr>
              <a:spcBef>
                <a:spcPct val="0"/>
              </a:spcBef>
            </a:pPr>
            <a:r>
              <a:rPr lang="ru-RU" altLang="ru-RU" sz="2400"/>
              <a:t>у учителя практически нет времени осуществить индивидуальный подход, так как нужно провести опрос, поставить отметки, а потом значительную часть времени посвятить объяснению нового материала;</a:t>
            </a:r>
          </a:p>
          <a:p>
            <a:pPr>
              <a:spcBef>
                <a:spcPct val="0"/>
              </a:spcBef>
            </a:pPr>
            <a:r>
              <a:rPr lang="ru-RU" altLang="ru-RU" sz="2400"/>
              <a:t>у некоторых детей нет мотивации в обучении.</a:t>
            </a:r>
          </a:p>
        </p:txBody>
      </p:sp>
      <p:pic>
        <p:nvPicPr>
          <p:cNvPr id="6147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0" y="69851"/>
            <a:ext cx="7239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s://i.ytimg.com/vi/qnpdd6btJ7A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12157" r="52940" b="39738"/>
          <a:stretch>
            <a:fillRect/>
          </a:stretch>
        </p:blipFill>
        <p:spPr bwMode="auto">
          <a:xfrm>
            <a:off x="4286250" y="152401"/>
            <a:ext cx="3657600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823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3198</Words>
  <Application>Microsoft Office PowerPoint</Application>
  <PresentationFormat>Произвольный</PresentationFormat>
  <Paragraphs>552</Paragraphs>
  <Slides>111</Slides>
  <Notes>1</Notes>
  <HiddenSlides>0</HiddenSlides>
  <MMClips>15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111</vt:i4>
      </vt:variant>
    </vt:vector>
  </HeadingPairs>
  <TitlesOfParts>
    <vt:vector size="112" baseType="lpstr">
      <vt:lpstr>Тема Office</vt:lpstr>
      <vt:lpstr>МАОУ «Академический лицей №95 г. Челябинска»</vt:lpstr>
      <vt:lpstr>Погорельская  Наталья Павловна, учитель начальных классов </vt:lpstr>
      <vt:lpstr>Презентация PowerPoint</vt:lpstr>
      <vt:lpstr>Презентация PowerPoint</vt:lpstr>
      <vt:lpstr>Метапредметные действия</vt:lpstr>
      <vt:lpstr>Презентация PowerPoint</vt:lpstr>
      <vt:lpstr>Презентация PowerPoint</vt:lpstr>
      <vt:lpstr>Проектная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Если мы будем учить сегодня так,                                                   как мы учили вчера, мы украдём  у детей завтра.                                                    Джон Дьюи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МАОУ «Академический лицей №95 г. Челябинска»</dc:title>
  <dc:creator>Власова С. В.</dc:creator>
  <cp:lastModifiedBy>user</cp:lastModifiedBy>
  <cp:revision>11</cp:revision>
  <dcterms:created xsi:type="dcterms:W3CDTF">2021-03-31T09:57:57Z</dcterms:created>
  <dcterms:modified xsi:type="dcterms:W3CDTF">2021-04-05T06:32:00Z</dcterms:modified>
</cp:coreProperties>
</file>