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63" r:id="rId2"/>
    <p:sldId id="302" r:id="rId3"/>
    <p:sldId id="280" r:id="rId4"/>
    <p:sldId id="265" r:id="rId5"/>
    <p:sldId id="266" r:id="rId6"/>
    <p:sldId id="267" r:id="rId7"/>
    <p:sldId id="268" r:id="rId8"/>
    <p:sldId id="269" r:id="rId9"/>
    <p:sldId id="270" r:id="rId10"/>
    <p:sldId id="258" r:id="rId11"/>
    <p:sldId id="257" r:id="rId12"/>
    <p:sldId id="259" r:id="rId13"/>
    <p:sldId id="260" r:id="rId14"/>
    <p:sldId id="261" r:id="rId15"/>
    <p:sldId id="262" r:id="rId16"/>
    <p:sldId id="271" r:id="rId17"/>
    <p:sldId id="281" r:id="rId18"/>
    <p:sldId id="272" r:id="rId19"/>
    <p:sldId id="28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  <p:sldId id="283" r:id="rId29"/>
    <p:sldId id="300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1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 snapToGrid="0">
      <p:cViewPr>
        <p:scale>
          <a:sx n="89" d="100"/>
          <a:sy n="89" d="100"/>
        </p:scale>
        <p:origin x="-139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3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Мотив</c:v>
                </c:pt>
                <c:pt idx="1">
                  <c:v>Интеллект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учебно-познавательные мотивы</c:v>
                </c:pt>
                <c:pt idx="1">
                  <c:v>мотивы благополучия</c:v>
                </c:pt>
                <c:pt idx="2">
                  <c:v>мотивы пристижа</c:v>
                </c:pt>
                <c:pt idx="3">
                  <c:v>мотив избегания неудач</c:v>
                </c:pt>
                <c:pt idx="4">
                  <c:v>мотив ответствености и долга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70</c:v>
                </c:pt>
                <c:pt idx="2">
                  <c:v>60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7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7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6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42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2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4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4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5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117002-CAF6-4998-B64A-BB96B40B5DF5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464F0EA-624B-4ECA-BEEF-2234F544C1B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avatars.mds.yandex.net/get-zen_doc/1899089/pub_5dee2840fe28910cb8cc98d5_5dee2a6716ef9000ad350fbf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2" y="4713575"/>
            <a:ext cx="3836360" cy="15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3889" y="1948253"/>
            <a:ext cx="9525000" cy="33575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практико-ориентированный семинар</a:t>
            </a:r>
            <a:br>
              <a:rPr lang="ru-RU" sz="2800" dirty="0" smtClean="0"/>
            </a:br>
            <a:r>
              <a:rPr lang="ru-RU" sz="2800" dirty="0" smtClean="0"/>
              <a:t>в рамках интеграции</a:t>
            </a:r>
            <a:r>
              <a:rPr lang="ru-RU" sz="2800" b="1" i="1" dirty="0" smtClean="0"/>
              <a:t>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К вопросу организации учебной деятельности</a:t>
            </a:r>
            <a:br>
              <a:rPr lang="ru-RU" sz="3600" b="1" i="1" dirty="0" smtClean="0"/>
            </a:br>
            <a:r>
              <a:rPr lang="ru-RU" sz="3600" b="1" i="1" dirty="0" smtClean="0"/>
              <a:t>обучающихся начальных классов</a:t>
            </a:r>
            <a:br>
              <a:rPr lang="ru-RU" sz="3600" b="1" i="1" dirty="0" smtClean="0"/>
            </a:br>
            <a:r>
              <a:rPr lang="ru-RU" sz="3600" b="1" i="1" dirty="0" smtClean="0"/>
              <a:t>с низкой мотивацией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44184" y="0"/>
            <a:ext cx="10058400" cy="21574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lnSpc>
                <a:spcPct val="20000"/>
              </a:lnSpc>
              <a:spcAft>
                <a:spcPts val="600"/>
              </a:spcAft>
              <a:buNone/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20000"/>
              </a:lnSpc>
              <a:spcAft>
                <a:spcPts val="6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Комитет по делам образования города Челябинска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20000"/>
              </a:lnSpc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учреждение дополнительного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профессионального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образования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2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«Центр развития образования города Челябинска»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«Специальная (коррекционная) общеобразовательная школа-интернат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для обучающихся и воспитанников  с ограниченными возможностями здоровья</a:t>
            </a:r>
            <a:br>
              <a:rPr lang="ru-RU" sz="1500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(нарушение опорно-двигательного аппарата) № 4 г. Челябинска»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33600" y="3413125"/>
            <a:ext cx="10058400" cy="1450975"/>
          </a:xfrm>
        </p:spPr>
        <p:txBody>
          <a:bodyPr>
            <a:noAutofit/>
          </a:bodyPr>
          <a:lstStyle/>
          <a:p>
            <a:pPr algn="r"/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мотивации </a:t>
            </a: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b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275"/>
            <a:ext cx="4233863" cy="5546725"/>
          </a:xfrm>
          <a:ln>
            <a:solidFill>
              <a:srgbClr val="7030A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85854" y="4664914"/>
            <a:ext cx="736130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Юхно Надежда Ивановна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«Школа-интернат №4 г. Челябинска»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47799" y="527894"/>
            <a:ext cx="9324110" cy="124690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 здоровья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35809" y="1444337"/>
            <a:ext cx="1314864" cy="62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644237" y="1948211"/>
            <a:ext cx="887417" cy="1614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71520" y="1896772"/>
            <a:ext cx="19892" cy="291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43773" y="2243051"/>
            <a:ext cx="2281445" cy="9700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слуха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04596" y="3644619"/>
            <a:ext cx="2249715" cy="98020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зрения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80986" y="4063159"/>
            <a:ext cx="2788325" cy="7446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речи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62399" y="2378305"/>
            <a:ext cx="3444671" cy="13365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опорно-двигательного аппарата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775149" y="1896772"/>
            <a:ext cx="0" cy="346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273594" y="3812028"/>
            <a:ext cx="2627085" cy="8128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арушение интеллекта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04719" y="2243051"/>
            <a:ext cx="2888343" cy="9158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8273594" y="1522128"/>
            <a:ext cx="539866" cy="219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396406" y="1311189"/>
            <a:ext cx="855920" cy="904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53144" y="5247192"/>
            <a:ext cx="11139918" cy="9068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главным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приоритетом в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-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специфики, психики и здоровья каждого ребёнка.</a:t>
            </a:r>
          </a:p>
        </p:txBody>
      </p:sp>
      <p:sp>
        <p:nvSpPr>
          <p:cNvPr id="50" name="Двойная стрелка вверх/вниз 49"/>
          <p:cNvSpPr/>
          <p:nvPr/>
        </p:nvSpPr>
        <p:spPr>
          <a:xfrm>
            <a:off x="5727966" y="4792865"/>
            <a:ext cx="242317" cy="534267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8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914" y="444499"/>
            <a:ext cx="11480799" cy="585470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учителя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коррекционной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школе:</a:t>
            </a:r>
          </a:p>
          <a:p>
            <a:pPr indent="457200"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 Воспитание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Подготовка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к участию в жизни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</a:p>
          <a:p>
            <a:pPr indent="457200" algn="ctr"/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 Формирование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учёбе</a:t>
            </a:r>
          </a:p>
          <a:p>
            <a:pPr indent="457200" algn="ctr"/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учебно-познавательной мотивации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учебной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ctr"/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–это основа качества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1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31" y="290286"/>
            <a:ext cx="3817255" cy="76925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9485" y="812802"/>
            <a:ext cx="7765142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Психофизиологические особенности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230" y="1944914"/>
            <a:ext cx="3817255" cy="84182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причина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9485" y="2786742"/>
            <a:ext cx="7765142" cy="8853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Пробелы в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знаниях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230" y="3672113"/>
            <a:ext cx="3817255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причина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9485" y="4513941"/>
            <a:ext cx="7765142" cy="8853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 особенности развития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8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31" y="290286"/>
            <a:ext cx="3817255" cy="76925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75" y="2518228"/>
            <a:ext cx="3817255" cy="76925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причина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9486" y="1059544"/>
            <a:ext cx="7765142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Межличночностные взаимоотношения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0630" y="3287486"/>
            <a:ext cx="7765142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классного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4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844799"/>
            <a:ext cx="4925709" cy="3715657"/>
          </a:xfrm>
          <a:ln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53652" y="261257"/>
            <a:ext cx="8304551" cy="242388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рассматриваться не только, как проблема отдельного ученика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учителя, родителя, ученика и его одноклассников. 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29" y="3018971"/>
            <a:ext cx="6371772" cy="383902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8265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485" y="1169233"/>
            <a:ext cx="10058400" cy="1753849"/>
          </a:xfrm>
        </p:spPr>
        <p:txBody>
          <a:bodyPr>
            <a:noAutofit/>
          </a:bodyPr>
          <a:lstStyle/>
          <a:p>
            <a:pPr algn="r"/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современных методов </a:t>
            </a:r>
            <a:b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приёмов в учебной 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 для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повышения мотивации обучающихся с </a:t>
            </a: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364" y="4039987"/>
            <a:ext cx="6953846" cy="4023360"/>
          </a:xfrm>
        </p:spPr>
        <p:txBody>
          <a:bodyPr>
            <a:normAutofit/>
          </a:bodyPr>
          <a:lstStyle/>
          <a:p>
            <a:pPr marL="160856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Поспелова Полина Николаевна</a:t>
            </a:r>
            <a:endParaRPr lang="ru-RU" sz="2400" i="1" dirty="0" smtClean="0">
              <a:latin typeface="Times New Roman"/>
              <a:ea typeface="Times New Roman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учитель </a:t>
            </a:r>
            <a:r>
              <a:rPr lang="ru-RU" sz="2400" i="1" dirty="0">
                <a:solidFill>
                  <a:srgbClr val="111111"/>
                </a:solidFill>
                <a:latin typeface="Times New Roman"/>
                <a:ea typeface="Times New Roman"/>
              </a:rPr>
              <a:t>начальных классов</a:t>
            </a:r>
            <a:endParaRPr lang="ru-RU" sz="2400" i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solidFill>
                  <a:srgbClr val="111111"/>
                </a:solidFill>
                <a:latin typeface="Times New Roman"/>
                <a:ea typeface="Times New Roman"/>
              </a:rPr>
              <a:t>МБОУ «Школа-интернат №4 г. Челябинска»</a:t>
            </a:r>
            <a:endParaRPr lang="ru-RU" sz="2400" i="1" dirty="0" smtClean="0">
              <a:latin typeface="Times New Roman"/>
              <a:ea typeface="Times New Roman"/>
            </a:endParaRPr>
          </a:p>
        </p:txBody>
      </p:sp>
      <p:pic>
        <p:nvPicPr>
          <p:cNvPr id="1026" name="Picture 2" descr="C:\Users\Ксения\Desktop\презентация\Поспелова\WhatsApp Image 2021-12-03 at 11.34.1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3" y="682512"/>
            <a:ext cx="4310488" cy="57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47799" y="527894"/>
            <a:ext cx="9324110" cy="124690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мотивации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88549" y="1774803"/>
            <a:ext cx="704692" cy="403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993241" y="1774803"/>
            <a:ext cx="748576" cy="1869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71520" y="1774803"/>
            <a:ext cx="0" cy="3226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3692" y="3644620"/>
            <a:ext cx="2249715" cy="87500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74964" y="5102250"/>
            <a:ext cx="2788325" cy="7446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различные виды оценки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387518" y="2470317"/>
            <a:ext cx="3444671" cy="161180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 к изучаемому материалу или получению знаний</a:t>
            </a:r>
          </a:p>
        </p:txBody>
      </p:sp>
      <p:cxnSp>
        <p:nvCxnSpPr>
          <p:cNvPr id="29" name="Прямая со стрелкой 28"/>
          <p:cNvCxnSpPr>
            <a:endCxn id="27" idx="0"/>
          </p:cNvCxnSpPr>
          <p:nvPr/>
        </p:nvCxnSpPr>
        <p:spPr>
          <a:xfrm>
            <a:off x="6109854" y="1774803"/>
            <a:ext cx="0" cy="695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689561" y="4355118"/>
            <a:ext cx="5125530" cy="149426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привычка выполнять предъявляемые школой и учителем требования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904719" y="2243051"/>
            <a:ext cx="2888343" cy="9158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подготовка к будущей работе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832189" y="1774803"/>
            <a:ext cx="744907" cy="25803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577096" y="1774803"/>
            <a:ext cx="871704" cy="468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4522" y="2178652"/>
            <a:ext cx="2404096" cy="117759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 к школьной обстановке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08" y="11572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методы эмоционального стимулирования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691" y="1845734"/>
            <a:ext cx="10654145" cy="4023360"/>
          </a:xfrm>
        </p:spPr>
        <p:txBody>
          <a:bodyPr/>
          <a:lstStyle/>
          <a:p>
            <a:pPr lvl="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ситуаций успеха в учении;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поощрение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порицание в обучении;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игровых форм организации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учебной деятельности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постановка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системы перспектив.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4347" y="970144"/>
            <a:ext cx="10787922" cy="4681148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ситуаций успеха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в обучении представляет собой создание цепочки ситуаций, в которых обучающийся добивается в учении хороших результатов, что ведёт к возникновению у него чувства уверенности в своих силах и легкости процесса обучения.</a:t>
            </a:r>
            <a:r>
              <a:rPr lang="ru-RU" sz="39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Этот метод является одним из наиболее действенных средств стимулирования интереса к учению.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91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2290" y="0"/>
            <a:ext cx="10058400" cy="55284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ПРОГРАММА</a:t>
            </a:r>
            <a:endParaRPr lang="en-US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109272" y="644578"/>
          <a:ext cx="10313232" cy="5561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665"/>
                <a:gridCol w="5231567"/>
              </a:tblGrid>
              <a:tr h="1170786">
                <a:tc>
                  <a:txBody>
                    <a:bodyPr/>
                    <a:lstStyle/>
                    <a:p>
                      <a:endParaRPr lang="ru-RU" sz="18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Приветственное слово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spcAft>
                          <a:spcPts val="0"/>
                        </a:spcAft>
                      </a:pPr>
                      <a:r>
                        <a:rPr lang="ru-RU" sz="1800" b="1" i="0" u="none" strike="noStrike" spc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Лукович</a:t>
                      </a:r>
                      <a:r>
                        <a:rPr lang="ru-RU" sz="1800" b="1" i="0" u="none" strike="noStrike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spc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Анжелика</a:t>
                      </a:r>
                      <a:r>
                        <a:rPr lang="ru-RU" sz="1800" b="1" i="0" u="none" strike="noStrike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 Витальевна,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руководитель ГМО учителей начальных классов, заместитель директора по УР, МБОУ «СОШ №121 г. Челябинска»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97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Мотивация учебной деятельности </a:t>
                      </a: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младших школьников,</a:t>
                      </a:r>
                      <a:r>
                        <a:rPr lang="ru-RU" sz="1800" b="0" i="0" u="none" strike="noStrike" spc="0" baseline="0" dirty="0" smtClean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 как основа успешного обучения и воспитания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ru-RU" sz="1800" b="1" i="0" u="none" strike="noStrike" spc="0" dirty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Климова Инна Владимировна,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учитель </a:t>
                      </a: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начальных классов</a:t>
                      </a: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МБОУ»Школа-интернат № 4 г. Челябинска»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190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причинах низкой мотивации обучающихся с ограниченными возможностями здоровья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ru-RU" sz="1800" b="1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Юхно Надежда Ивановна,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учитель начальных классов</a:t>
                      </a: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,</a:t>
                      </a: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МБОУ»Школа-интернат № 4 г. Челябинска»</a:t>
                      </a:r>
                      <a:endParaRPr 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Использование </a:t>
                      </a: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современных методов и приёмов в учебной деятельности для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повышения мотивации обучающихся с ОВЗ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>
                        <a:spcAft>
                          <a:spcPts val="0"/>
                        </a:spcAft>
                      </a:pPr>
                      <a:r>
                        <a:rPr lang="ru-RU" sz="1800" b="1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Поспелова </a:t>
                      </a:r>
                      <a:r>
                        <a:rPr lang="ru-RU" sz="1800" b="1" i="0" u="none" strike="noStrike" spc="0" dirty="0" smtClean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Полина</a:t>
                      </a:r>
                      <a:r>
                        <a:rPr lang="ru-RU" sz="1800" b="0" i="0" u="none" strike="noStrike" spc="0" baseline="0" dirty="0" smtClean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Times New Roman"/>
                        </a:rPr>
                        <a:t>  </a:t>
                      </a:r>
                      <a:r>
                        <a:rPr lang="ru-RU" sz="1800" b="1" i="0" u="none" strike="noStrike" spc="0" dirty="0" smtClean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Николаевна</a:t>
                      </a:r>
                      <a:r>
                        <a:rPr lang="ru-RU" sz="1800" b="1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,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учитель начальных классов,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МБОУ «Школа-интернат №4 г. Челябинска»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391">
                <a:tc>
                  <a:txBody>
                    <a:bodyPr/>
                    <a:lstStyle/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Формы взаимодействия с родителями (законными представителями) обучающихся по вопросу</a:t>
                      </a:r>
                      <a:endParaRPr lang="en-US" sz="180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  <a:p>
                      <a:pPr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strike="noStrike" spc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повышения мотивации</a:t>
                      </a:r>
                      <a:endParaRPr lang="en-US" sz="180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179388">
                        <a:spcAft>
                          <a:spcPts val="0"/>
                        </a:spcAft>
                      </a:pPr>
                      <a:r>
                        <a:rPr lang="ru-RU" sz="1800" b="1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Калинина Ирина Викторовна,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учитель начальных </a:t>
                      </a: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классов,</a:t>
                      </a:r>
                      <a:r>
                        <a:rPr lang="ru-RU" sz="1800" b="0" i="0" u="none" strike="noStrike" spc="0" baseline="0" dirty="0" smtClean="0">
                          <a:solidFill>
                            <a:srgbClr val="000000"/>
                          </a:solidFill>
                          <a:latin typeface="Courier New"/>
                          <a:ea typeface="Courier New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u="none" strike="noStrike" spc="0" dirty="0" smtClean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МБОУ </a:t>
                      </a:r>
                      <a:r>
                        <a:rPr lang="ru-RU" sz="1800" b="0" i="0" u="none" strike="noStrike" spc="0" dirty="0">
                          <a:solidFill>
                            <a:srgbClr val="4B4B4E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«Школа-интернат №4 г. Челябинска»</a:t>
                      </a:r>
                      <a:endParaRPr lang="en-US" sz="1800" dirty="0">
                        <a:solidFill>
                          <a:srgbClr val="000000"/>
                        </a:solidFill>
                        <a:latin typeface="Courier New"/>
                        <a:ea typeface="Courier New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2" y="0"/>
            <a:ext cx="3140896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27" y="226566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Поощрение и порицание в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обучении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845" y="1336431"/>
            <a:ext cx="4825858" cy="4671208"/>
          </a:xfrm>
        </p:spPr>
        <p:txBody>
          <a:bodyPr/>
          <a:lstStyle/>
          <a:p>
            <a:r>
              <a:rPr lang="ru-RU" i="1" dirty="0"/>
              <a:t> </a:t>
            </a:r>
            <a:endParaRPr lang="ru-RU" dirty="0"/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Вовремя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похвалить ребёнка в момент успеха и эмоционального подъёма, найти слова для короткого порицания, когда он переходит границы допустимого, - это настоящее искусство, позволяющее управлять эмоциональным состоянием обучающегося.</a:t>
            </a:r>
          </a:p>
          <a:p>
            <a:endParaRPr lang="ru-RU" dirty="0"/>
          </a:p>
        </p:txBody>
      </p:sp>
      <p:pic>
        <p:nvPicPr>
          <p:cNvPr id="3074" name="Picture 2" descr="C:\Users\Ксения\Desktop\презентация\Поспелова\WhatsApp Image 2021-12-03 at 11.34.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84" y="1279848"/>
            <a:ext cx="4088573" cy="54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990" y="24042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Использование игр и игровых форм организации учебной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 и игровых форм организации учебной деятельности.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Ценным методом стимулирования интереса к учению выступает метод использования различных игр и игровых форм организации познавательной деятельности.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Короткие игры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 ним относятся предметные, сюжетно-ролевые и иные игры, используемые для развития интереса к учебной деятельности и решения отдельных конкретных задач.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Игровые сюжеты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форма организации учебной деятельности, где урок представляется в виде целостной учебы-игры.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80" y="212712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Постановка системы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перспектив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512" y="1671722"/>
            <a:ext cx="5148775" cy="473813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Постановка перед обучающимися перспективы трёх уровней: ближней (рассчитанной на время выполнения одного задания, урока или учебного дня), средней (на неделю, четверть или год) и дальней (на несколько лет, на всю жизнь). </a:t>
            </a:r>
          </a:p>
          <a:p>
            <a:endParaRPr lang="ru-RU" dirty="0"/>
          </a:p>
        </p:txBody>
      </p:sp>
      <p:pic>
        <p:nvPicPr>
          <p:cNvPr id="2050" name="Picture 2" descr="C:\Users\Ксения\Desktop\презентация\Поспелова\WhatsApp Image 2021-12-03 at 11.34.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76" y="1466361"/>
            <a:ext cx="3707625" cy="49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572" y="226566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готовности восприятия учебного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844" y="1969477"/>
            <a:ext cx="4600774" cy="42182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представляет собой одно или несколько заданий или упражнений учителя, направленных на подготовку обучающихся к выполнению основных заданий и упражнений урока.</a:t>
            </a:r>
          </a:p>
          <a:p>
            <a:endParaRPr lang="ru-RU" dirty="0"/>
          </a:p>
        </p:txBody>
      </p:sp>
      <p:pic>
        <p:nvPicPr>
          <p:cNvPr id="4099" name="Picture 3" descr="C:\Users\Ксения\Desktop\презентация\Поспелова\WhatsApp Image 2021-12-03 at 11.34.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04" y="1772530"/>
            <a:ext cx="5945944" cy="44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26" y="240420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Групповая работа и работа в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паре</a:t>
            </a:r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4" y="1803531"/>
            <a:ext cx="5939549" cy="42877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форма работы снижается уровень тревожности, формирует чувство самоуважения, позволяет активизировать познавательную деятельность учащихся, продуктивное, творческое усвоение знаний и умений.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1215734"/>
            <a:ext cx="4040332" cy="53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572" y="171148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934" y="1191492"/>
            <a:ext cx="5636029" cy="5915890"/>
          </a:xfrm>
        </p:spPr>
        <p:txBody>
          <a:bodyPr>
            <a:normAutofit fontScale="92500" lnSpcReduction="10000"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основе проектной деятельности лежит развитие познавательных навыков учащихся, умений самостоятельно конструировать свои знания, ориентироваться в информационном пространстве, развивать творческое мышление, умение увидеть и решить проблему, а также направлено на обучение детей элементарным приемам совместной деятельности в ходе проектов.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729" y="1302328"/>
            <a:ext cx="3735531" cy="49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27" y="443345"/>
            <a:ext cx="10058400" cy="104001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создание проблемной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582498"/>
            <a:ext cx="10058400" cy="4023360"/>
          </a:xfrm>
        </p:spPr>
        <p:txBody>
          <a:bodyPr/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её в том, чтобы «не вводить знания в готовом виде. Даже если нет никакой возможности повести детей к открытию нового, всегда есть возможность создать ситуацию поиска…». Создание проблемной ситуации возможно через формулирование проблемных вопросов, задач, заданий поискового характера.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700" y="138545"/>
            <a:ext cx="10058400" cy="10400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0735" y="1122218"/>
            <a:ext cx="6481156" cy="5957455"/>
          </a:xfrm>
        </p:spPr>
        <p:txBody>
          <a:bodyPr>
            <a:normAutofit fontScale="40000" lnSpcReduction="20000"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5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7500" dirty="0">
                <a:latin typeface="Times New Roman" pitchFamily="18" charset="0"/>
                <a:cs typeface="Times New Roman" pitchFamily="18" charset="0"/>
              </a:rPr>
              <a:t> технологии используются в виде пальчиковой гимнастики, </a:t>
            </a:r>
            <a:r>
              <a:rPr lang="ru-RU" sz="7500" dirty="0" err="1">
                <a:latin typeface="Times New Roman" pitchFamily="18" charset="0"/>
                <a:cs typeface="Times New Roman" pitchFamily="18" charset="0"/>
              </a:rPr>
              <a:t>психогимнастики</a:t>
            </a:r>
            <a:r>
              <a:rPr lang="ru-RU" sz="7500" dirty="0">
                <a:latin typeface="Times New Roman" pitchFamily="18" charset="0"/>
                <a:cs typeface="Times New Roman" pitchFamily="18" charset="0"/>
              </a:rPr>
              <a:t>, элементов самомассажа, физкультминуток, голосовых и дыхательных упражнений, упражнений по сохранению зрения, что приводит к предотвращению усталости и утомляемости, повышению мотивации к учебной деятельности, позволяет не только сохранить уровень здоровья детей, но и повысить эффективность учебного процесса.</a:t>
            </a:r>
          </a:p>
          <a:p>
            <a:r>
              <a:rPr lang="ru-RU" sz="3200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330036"/>
            <a:ext cx="363855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15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27" y="443345"/>
            <a:ext cx="10058400" cy="104001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Рекомендации по развитию учебной мотивации учащихся с ОВЗ: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425" y="1374678"/>
            <a:ext cx="10058400" cy="5039975"/>
          </a:xfrm>
        </p:spPr>
        <p:txBody>
          <a:bodyPr>
            <a:normAutofit fontScale="70000" lnSpcReduction="20000"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Создавать на уроке комфортные психологические и организационные условия работы: атмосферу доброжелательности, взаимопонимания, взаимоуважения.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2.Вооружать учащихся пониманием своей активной роли на уроке.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Включать формы изложения учебного материала с акцентом на занимательность, необычность, формы работы, вызывающие удивление, интерес у учащихся.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На каждом уроке использовать систему поощрения учеников, создавая атмосферу успеха.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Выявлять индивидуальные особенности и способности учащихся, использовать индивидуально-ориентированный подход с учётом особенностей каждого ребёнка.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6. Постоянно применять в своей деятельности средства и технологии обучения, способствующие развитию мотивации.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7. Развивать сотрудничество семьи и школы с целью формирования учебной мотивации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915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o.smolgu.ru/pluginfile.php/157324/course/overviewfiles/%D0%A1%D0%9F%D0%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12" y="1804906"/>
            <a:ext cx="7192189" cy="400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2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38728" y="1526056"/>
            <a:ext cx="10058400" cy="1449387"/>
          </a:xfrm>
        </p:spPr>
        <p:txBody>
          <a:bodyPr>
            <a:noAutofit/>
          </a:bodyPr>
          <a:lstStyle/>
          <a:p>
            <a:pPr algn="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Мотивация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учебной деятельности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младших школьников как основа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успешного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обучения и воспитания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35525" y="4437089"/>
            <a:ext cx="6841813" cy="4111599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Климова Инна Владимировна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«Школа-интернат № 4 г.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ябинска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Klimov\Desktop\фотки для портфолто\фото Я для визитк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81" y="521418"/>
            <a:ext cx="3268921" cy="523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07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417" y="681826"/>
            <a:ext cx="8041969" cy="1875127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 по вопросу повышения мотивации обучающихся</a:t>
            </a:r>
            <a:endParaRPr lang="ru-RU" sz="4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6" r="23003"/>
          <a:stretch/>
        </p:blipFill>
        <p:spPr>
          <a:xfrm>
            <a:off x="471054" y="277091"/>
            <a:ext cx="3678977" cy="5500254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181600" y="5888038"/>
            <a:ext cx="1828800" cy="49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62990" y="4416911"/>
            <a:ext cx="885419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Ирина Викторовна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«Школа-интернат №4 г. </a:t>
            </a:r>
            <a:r>
              <a:rPr lang="ru-RU" sz="24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41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97926"/>
            <a:ext cx="11762510" cy="2036619"/>
          </a:xfrm>
        </p:spPr>
        <p:txBody>
          <a:bodyPr>
            <a:normAutofit/>
          </a:bodyPr>
          <a:lstStyle/>
          <a:p>
            <a:r>
              <a:rPr lang="ru-RU" i="1" dirty="0">
                <a:latin typeface="Monotype Corsiva" panose="03010101010201010101" pitchFamily="66" charset="0"/>
              </a:rPr>
              <a:t>«Настроенный на взаимодействие, заинтересованный </a:t>
            </a:r>
            <a:r>
              <a:rPr lang="ru-RU" dirty="0">
                <a:latin typeface="Monotype Corsiva" panose="03010101010201010101" pitchFamily="66" charset="0"/>
              </a:rPr>
              <a:t/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i="1" dirty="0">
                <a:latin typeface="Monotype Corsiva" panose="03010101010201010101" pitchFamily="66" charset="0"/>
              </a:rPr>
              <a:t>в результате позитивный взрослый</a:t>
            </a:r>
            <a:r>
              <a:rPr lang="ru-RU" i="1" dirty="0" smtClean="0">
                <a:latin typeface="Monotype Corsiva" panose="03010101010201010101" pitchFamily="66" charset="0"/>
              </a:rPr>
              <a:t>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53" y="191293"/>
            <a:ext cx="4463833" cy="44638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" y="575758"/>
            <a:ext cx="5480858" cy="34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роблемы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ребенка отражают внутренние проблемы родителей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67" y="1988182"/>
            <a:ext cx="5397891" cy="4172283"/>
          </a:xfrm>
        </p:spPr>
      </p:pic>
    </p:spTree>
    <p:extLst>
      <p:ext uri="{BB962C8B-B14F-4D97-AF65-F5344CB8AC3E}">
        <p14:creationId xmlns:p14="http://schemas.microsoft.com/office/powerpoint/2010/main" val="2331872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Цели,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побуждающие к действиям или поискам результата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996992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0182" y="-295887"/>
            <a:ext cx="10058400" cy="1450757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Позитивный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настрой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1247342"/>
            <a:ext cx="6932576" cy="4644826"/>
          </a:xfrm>
        </p:spPr>
      </p:pic>
    </p:spTree>
    <p:extLst>
      <p:ext uri="{BB962C8B-B14F-4D97-AF65-F5344CB8AC3E}">
        <p14:creationId xmlns:p14="http://schemas.microsoft.com/office/powerpoint/2010/main" val="4066560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заинтересованность в результате,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ответственность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97" y="1825625"/>
            <a:ext cx="4746005" cy="4351338"/>
          </a:xfrm>
        </p:spPr>
      </p:pic>
    </p:spTree>
    <p:extLst>
      <p:ext uri="{BB962C8B-B14F-4D97-AF65-F5344CB8AC3E}">
        <p14:creationId xmlns:p14="http://schemas.microsoft.com/office/powerpoint/2010/main" val="1927616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-239870"/>
            <a:ext cx="10058400" cy="14507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тобой решим проблему»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37" y="2053235"/>
            <a:ext cx="5314561" cy="3985921"/>
          </a:xfrm>
        </p:spPr>
      </p:pic>
    </p:spTree>
    <p:extLst>
      <p:ext uri="{BB962C8B-B14F-4D97-AF65-F5344CB8AC3E}">
        <p14:creationId xmlns:p14="http://schemas.microsoft.com/office/powerpoint/2010/main" val="1001989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4714" y="321274"/>
            <a:ext cx="11263313" cy="617696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школе применяются следующие формы взаимодействия с родителями: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индивидуальные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встречи с родителями;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связь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родителями посредствам контроля за дневниками;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индивидуальные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консультации с родителями, классным  руководителем, специальной службой сопровождения;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совместные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мероприятия, праздники, выезды, экскурсии (но, конечно же не в период пандемии);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родительские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собрания;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беседы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анкетирования, рекомендации;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оперативная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связь в онлайн формате и через мессенджеры;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буклеты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листовки, плакаты с которыми родители могут ознакомиться самостоятельно,  размещены  на сайте  и информационных стендах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255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92728"/>
            <a:ext cx="6463145" cy="523701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начале учебного года в течение первых двух недель 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специалистами проводятся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комплексные обследования, анкетирования, мониторинги, контрольные срезы, диагностики обучающихся с целью создания индивидуальных коррекционных маршрутов и разработки планируемых результатов на учебный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57" y="637309"/>
            <a:ext cx="5139933" cy="52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78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134" y="-281433"/>
            <a:ext cx="10058400" cy="14507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 профилактики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ytimg.com/vi/c5ue29X9tq4/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9"/>
          <a:stretch/>
        </p:blipFill>
        <p:spPr bwMode="auto">
          <a:xfrm>
            <a:off x="3563596" y="2122348"/>
            <a:ext cx="4107258" cy="34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6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08944" y="1636401"/>
            <a:ext cx="10058400" cy="4022725"/>
          </a:xfrm>
        </p:spPr>
        <p:txBody>
          <a:bodyPr/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«Интерес к учению появляется  только тогда, когда есть вдохновение, рождающееся от успеха».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В.А. Сухомлинский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«Школа родительского успеха»</a:t>
            </a:r>
          </a:p>
        </p:txBody>
      </p:sp>
      <p:pic>
        <p:nvPicPr>
          <p:cNvPr id="2050" name="Picture 2" descr="https://rukodelkinodyc.ru/wp-content/uploads/2020/09/img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4212" r="17523" b="4408"/>
          <a:stretch/>
        </p:blipFill>
        <p:spPr bwMode="auto">
          <a:xfrm>
            <a:off x="4061454" y="2093720"/>
            <a:ext cx="3241856" cy="34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2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879" y="22005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 делать родителям, когда ребенок не желает учиться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21044"/>
            <a:ext cx="1005840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перегружать ребенка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Научить ребенка получать знания, применять их в жизни и уметь преодолевать трудности.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Уметь видеть положительное в действиях ребенка.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Родители всегда  должны быть спокойными.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Предоставлять ребенку самостоятельность, верить в его успех, радоваться даже маленьким удачам.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Организовать свой график взаимодействия с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Развивать интеллект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Интересоваться его жизнью в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2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03.kakprosto.ru/images/article/2016/2/4/107851_56b325b35cf7e56b325b35cfb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60" y="270509"/>
            <a:ext cx="7872557" cy="57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2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26" y="14343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результата деятельности человека от интеллекта и мотивов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52829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953" y="212711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мотивация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844" y="2261369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(от латинского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motive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побуждение, от французского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motif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побудительная сила, причина) – это низкое эмоциональное состояние, которое побуждает ученика к самостоятельным действиям.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Основное условие успешного обучения.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670" y="4133547"/>
            <a:ext cx="4584442" cy="145075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Исходит от ребенка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 выносливость, способность к концентрации 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Превращает обучение в важное событие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799" y="527894"/>
            <a:ext cx="9324110" cy="124690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7238" y="2243051"/>
            <a:ext cx="3444671" cy="13365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8007927" y="1774803"/>
            <a:ext cx="1041647" cy="468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70128" y="2243051"/>
            <a:ext cx="3444671" cy="133657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867891" y="1774803"/>
            <a:ext cx="1205346" cy="468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7026558" y="4563038"/>
            <a:ext cx="459740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Исходит не от самого ребенка, не от его интересов</a:t>
            </a:r>
            <a:b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только внешнее давление или стимул исчезают, останавливается процесс изучения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863" y="198857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мотивов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4300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Кабинет №5\Desktop\картинка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14" y="784143"/>
            <a:ext cx="5542671" cy="499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абинет №5\Desktop\картинка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" y="2546252"/>
            <a:ext cx="5205046" cy="3103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59015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</TotalTime>
  <Words>1140</Words>
  <Application>Microsoft Office PowerPoint</Application>
  <PresentationFormat>Произвольный</PresentationFormat>
  <Paragraphs>165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Ретро</vt:lpstr>
      <vt:lpstr>практико-ориентированный семинар в рамках интеграции   К вопросу организации учебной деятельности обучающихся начальных классов с низкой мотивацией </vt:lpstr>
      <vt:lpstr>ПРОГРАММА</vt:lpstr>
      <vt:lpstr> Мотивация учебной деятельности  младших школьников как основа  успешного  обучения и воспитания </vt:lpstr>
      <vt:lpstr>Презентация PowerPoint</vt:lpstr>
      <vt:lpstr>Зависимость результата деятельности человека от интеллекта и мотивов</vt:lpstr>
      <vt:lpstr>Что такое мотивация</vt:lpstr>
      <vt:lpstr>- Исходит от ребенка - Повышает выносливость, способность к концентрации  - Превращает обучение в важное событие</vt:lpstr>
      <vt:lpstr>Виды мотивов</vt:lpstr>
      <vt:lpstr>Презентация PowerPoint</vt:lpstr>
      <vt:lpstr>Причины низкой мотивации  обучающихся с ограниченными  возможностями здоровья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современных методов  и приёмов в учебной деятельности для  повышения мотивации обучающихся с ОВЗ </vt:lpstr>
      <vt:lpstr>Презентация PowerPoint</vt:lpstr>
      <vt:lpstr>Основные методы эмоционального стимулирования : </vt:lpstr>
      <vt:lpstr>Презентация PowerPoint</vt:lpstr>
      <vt:lpstr>Поощрение и порицание в обучении  </vt:lpstr>
      <vt:lpstr> Использование игр и игровых форм организации учебной деятельности</vt:lpstr>
      <vt:lpstr>Постановка системы перспектив </vt:lpstr>
      <vt:lpstr>Формирование готовности восприятия учебного материала </vt:lpstr>
      <vt:lpstr>Групповая работа и работа в паре </vt:lpstr>
      <vt:lpstr>Проектная деятельность </vt:lpstr>
      <vt:lpstr>Метод создание проблемной ситуации</vt:lpstr>
      <vt:lpstr>Здоровьесберегающие технологии</vt:lpstr>
      <vt:lpstr>Рекомендации по развитию учебной мотивации учащихся с ОВЗ:</vt:lpstr>
      <vt:lpstr>Презентация PowerPoint</vt:lpstr>
      <vt:lpstr>Формы взаимодействия с родителями по вопросу повышения мотивации обучающихся</vt:lpstr>
      <vt:lpstr>«Настроенный на взаимодействие, заинтересованный  в результате позитивный взрослый»</vt:lpstr>
      <vt:lpstr>Проблемы ребенка отражают внутренние проблемы родителей</vt:lpstr>
      <vt:lpstr>Цели, побуждающие к действиям или поискам результата</vt:lpstr>
      <vt:lpstr> Позитивный настрой</vt:lpstr>
      <vt:lpstr>Совместная заинтересованность в результате, ответственность </vt:lpstr>
      <vt:lpstr>«Мы с тобой решим проблему»</vt:lpstr>
      <vt:lpstr>Презентация PowerPoint</vt:lpstr>
      <vt:lpstr>В начале учебного года в течение первых двух недель , специалистами проводятся комплексные обследования, анкетирования, мониторинги, контрольные срезы, диагностики обучающихся с целью создания индивидуальных коррекционных маршрутов и разработки планируемых результатов на учебный год</vt:lpstr>
      <vt:lpstr>Совет профилактики </vt:lpstr>
      <vt:lpstr>«Школа родительского успеха»</vt:lpstr>
      <vt:lpstr>Что же делать родителям, когда ребенок не желает учиться?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«Причины низкой мотивации обучающихся с ограниченными возможностями здоровья».</dc:title>
  <dc:creator>smorodinka18@list.ru</dc:creator>
  <cp:lastModifiedBy>user</cp:lastModifiedBy>
  <cp:revision>52</cp:revision>
  <dcterms:created xsi:type="dcterms:W3CDTF">2021-12-03T05:52:31Z</dcterms:created>
  <dcterms:modified xsi:type="dcterms:W3CDTF">2021-12-16T06:52:08Z</dcterms:modified>
</cp:coreProperties>
</file>