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1"/>
  </p:sldMasterIdLst>
  <p:notesMasterIdLst>
    <p:notesMasterId r:id="rId16"/>
  </p:notesMasterIdLst>
  <p:sldIdLst>
    <p:sldId id="256" r:id="rId2"/>
    <p:sldId id="257" r:id="rId3"/>
    <p:sldId id="260" r:id="rId4"/>
    <p:sldId id="258" r:id="rId5"/>
    <p:sldId id="267" r:id="rId6"/>
    <p:sldId id="266" r:id="rId7"/>
    <p:sldId id="268" r:id="rId8"/>
    <p:sldId id="271" r:id="rId9"/>
    <p:sldId id="269" r:id="rId10"/>
    <p:sldId id="270" r:id="rId11"/>
    <p:sldId id="265" r:id="rId12"/>
    <p:sldId id="272" r:id="rId13"/>
    <p:sldId id="263" r:id="rId14"/>
    <p:sldId id="27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276" y="-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FF6BF-0F23-48DD-ABA4-8EF155BE9F22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27617-5E94-4327-B96C-1C32107017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061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27617-5E94-4327-B96C-1C321070175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198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40426-F35B-2A6C-3CB5-8F50D217D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8CDD24-5CB2-AA8D-B094-A1BC543E3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EF61D-C4B4-B8F7-6A1C-08B590B4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C-4290-4089-8EA0-E974D7B48486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1A066-AF0E-76E7-23FC-2500FC095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13B7B0-80AD-53AB-CB47-B6BE297E8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D9700-F23D-44C9-9932-EDCA34F599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195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A6CB6-30CB-CF2E-BEF5-713421E8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EE6D8E-D4F2-E2A6-0829-AA8CAD853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AAC403-653C-0559-8FB4-299E7F98C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C-4290-4089-8EA0-E974D7B48486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57D79E-8A34-BDB1-F5AD-13C8D7C06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B6C477-6ABF-A159-5566-C122F93A1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D9700-F23D-44C9-9932-EDCA34F599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476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E98BF4C-B39A-8B46-3F0D-1D49B1860D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97A8F4-3299-CD5F-2628-14F0256F04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496622-2BB2-9361-3298-86E5DC23A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C-4290-4089-8EA0-E974D7B48486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78F1F-8B20-B1D5-60DA-28FE2A778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4EE659-2C04-B608-49AF-09FCC0A3C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D9700-F23D-44C9-9932-EDCA34F599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168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3A6A5-83FA-CAF2-C253-1D09A0B3E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AA4E4E-C7E8-E1F8-EBCC-32541020D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13574A-D776-97BB-7BF0-6AE1BA1B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C-4290-4089-8EA0-E974D7B48486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F63D4F-1FAA-1281-880D-7741371BA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1DEE75-FC39-D875-CD2C-0AEB3FCF6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D9700-F23D-44C9-9932-EDCA34F599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657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89DC2-87FE-3591-2617-46E1D993A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DCA16C-0F87-03ED-F152-12346350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7FE7B1-F9C7-E974-D542-68D507C56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C-4290-4089-8EA0-E974D7B48486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EC4E1B-8D03-4C16-C88F-1D650272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48B8CA-3B14-4A26-E5C4-7DC722C80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D9700-F23D-44C9-9932-EDCA34F599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676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35E96-305C-AE97-2EEA-C0D0A4DAB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543BA6-CDDA-B6D7-6A77-D1C825536D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8686BA-CB6A-1CF7-1BB0-54EDA26A1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F4FC5C-0B7A-D192-D814-2567DAE10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C-4290-4089-8EA0-E974D7B48486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2766B5-E4A3-FB1A-CA4B-37469928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F59A6D-8C35-6188-4EB3-83DF423D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D9700-F23D-44C9-9932-EDCA34F599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32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4E4AED-D4B9-3DE3-42C3-7EFBD3CD2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367477-6A45-5F1C-B2AE-A18F2A5A6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067936-7615-38E7-4863-AC4F2E4A2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996DE6F-CA39-1958-CDF0-F6BFEC1B0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4BB79B-25F4-14BF-45B5-F5B9F871CC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E67E6E-7C96-0203-2DAA-0EC263BA2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C-4290-4089-8EA0-E974D7B48486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BF2CCC5-85E7-961D-7711-1819EB008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98B1259-A6F5-5D29-649B-9D57AD75F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D9700-F23D-44C9-9932-EDCA34F599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857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EF7495-1209-C872-086B-199DF7E0D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622B1D-4185-4765-D11D-9DD7CE7C2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C-4290-4089-8EA0-E974D7B48486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199014-652F-24F2-AE04-6CFC5736F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EC17F5-FF2D-1B36-3AF4-D2DD41450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D9700-F23D-44C9-9932-EDCA34F599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904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600B1E4-8F1B-A7AC-5691-6563B4612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C-4290-4089-8EA0-E974D7B48486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8DBA023-5400-BCFD-7EC9-5E129820B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632F5E-CE85-66CB-7D56-56E4D55DA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D9700-F23D-44C9-9932-EDCA34F599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423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72E6CE-F410-176C-1810-FC21FDFB2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103436-A3EA-857D-50B0-2D1AA10D9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2738C7-7947-0C9A-D027-7902805C2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9E313C-51B6-9327-5983-B40A3BC44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C-4290-4089-8EA0-E974D7B48486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398FBE-FA24-1673-797B-A84D6AE4F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F888BC-8DD1-74F6-44E3-6ACF8F677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D9700-F23D-44C9-9932-EDCA34F599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759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7A730-CE9D-73F9-C515-221AB4052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6D6478-B0D8-92D2-45D0-51C538570F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706790-B12D-4F7C-B6CD-2651580B5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1C9464-3032-90F6-62C0-093E64ACB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B2BC-4290-4089-8EA0-E974D7B48486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A15CD-E5A9-2EEC-F429-707FDFAC6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C7187C-1CF5-D696-D79B-32AA0B71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D9700-F23D-44C9-9932-EDCA34F599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159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6C2C70-7D35-0CE5-0E26-521C7BCB3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D84F1C-172B-0834-2884-75591B87D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56CF17-F70C-8116-6B0A-137E5D6A07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0B2BC-4290-4089-8EA0-E974D7B48486}" type="datetimeFigureOut">
              <a:rPr lang="ru-RU" smtClean="0"/>
              <a:pPr/>
              <a:t>02.03.2023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B6F530-F75B-C20A-DDC1-ABBC77D16B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EBD7CD-14C0-41EC-1DD6-E90F8920D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D9700-F23D-44C9-9932-EDCA34F599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7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C29333-F8E2-4D26-8328-B795ECF007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962" y="410066"/>
            <a:ext cx="9144000" cy="495792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br>
              <a:rPr lang="ru-RU" sz="2700" b="1" dirty="0">
                <a:effectLst/>
                <a:latin typeface="Times New Roman" panose="02020603050405020304" pitchFamily="18" charset="0"/>
                <a:ea typeface="DejaVu Sans"/>
                <a:cs typeface="DejaVu Sans"/>
              </a:rPr>
            </a:br>
            <a:br>
              <a:rPr lang="ru-RU" sz="2700" b="1" dirty="0">
                <a:effectLst/>
                <a:latin typeface="Times New Roman" panose="02020603050405020304" pitchFamily="18" charset="0"/>
                <a:ea typeface="DejaVu Sans"/>
                <a:cs typeface="DejaVu Sans"/>
              </a:rPr>
            </a:br>
            <a: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«Воспитание гражданской активности во внеурочной деятельности средствами Российского движения школьников»</a:t>
            </a:r>
            <a:br>
              <a:rPr lang="ru-RU" sz="4000" dirty="0">
                <a:effectLst/>
                <a:latin typeface="Liberation Sans"/>
                <a:ea typeface="DejaVu Sans"/>
                <a:cs typeface="DejaVu Sans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358BEB-48D4-4444-944E-A0F6E99F2E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3572" y="5142321"/>
            <a:ext cx="8484123" cy="1715679"/>
          </a:xfrm>
        </p:spPr>
        <p:txBody>
          <a:bodyPr>
            <a:normAutofit/>
          </a:bodyPr>
          <a:lstStyle/>
          <a:p>
            <a:pPr algn="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Гималетдинова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Разалия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Евфратовна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«СОШ № 21 г. Челябинска»</a:t>
            </a:r>
          </a:p>
        </p:txBody>
      </p:sp>
    </p:spTree>
    <p:extLst>
      <p:ext uri="{BB962C8B-B14F-4D97-AF65-F5344CB8AC3E}">
        <p14:creationId xmlns:p14="http://schemas.microsoft.com/office/powerpoint/2010/main" val="4254399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>
            <a:extLst>
              <a:ext uri="{FF2B5EF4-FFF2-40B4-BE49-F238E27FC236}">
                <a16:creationId xmlns:a16="http://schemas.microsoft.com/office/drawing/2014/main" id="{FE05D863-E022-FAE1-04A5-5BCFE901A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3730"/>
            <a:ext cx="5459027" cy="409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551FD9-1608-D93C-F30E-FFE28C996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22" y="816168"/>
            <a:ext cx="2810522" cy="1131395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ВИКТОРИНЫ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0C4D09C-D3D6-51A7-B0ED-553D71F35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165" y="0"/>
            <a:ext cx="4148832" cy="32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2EC71B1D-F880-CB16-568C-E61255C94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150" y="3746377"/>
            <a:ext cx="4148830" cy="311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62CA18C2-1801-9586-B28D-6C0F76380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165" y="3156012"/>
            <a:ext cx="4935985" cy="370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739D2E4E-7B3A-A84E-C062-C363E3B0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320" y="0"/>
            <a:ext cx="5030680" cy="377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837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1CBD9-CAD8-4390-BDE1-3E57ED789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462" y="4315688"/>
            <a:ext cx="4441795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5B447C9F-E3B9-41B9-8D9B-518091F31D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795" y="0"/>
            <a:ext cx="4702205" cy="352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770F8955-AC09-469F-A4C6-4BDE880F7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956263" cy="394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7E5DFB9-45CD-4D2F-A588-1D5012905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70" y="-79899"/>
            <a:ext cx="4813166" cy="402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322E677-E395-F386-1E89-AAF5228B2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236" y="3526654"/>
            <a:ext cx="4703866" cy="357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392EB05-614F-C2A2-878D-79D739AC2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1684"/>
            <a:ext cx="3355759" cy="291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041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3087C-318E-9CF1-74F7-9F9F9D44B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504" y="1220520"/>
            <a:ext cx="4937765" cy="531083"/>
          </a:xfrm>
        </p:spPr>
        <p:txBody>
          <a:bodyPr>
            <a:no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B7D4F1-8ADB-5C94-7E6C-EE00D554A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BB678E0-9ED9-7280-D6EA-7E0462CD1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607" y="-226056"/>
            <a:ext cx="7735455" cy="34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5BFB866B-E4FA-9756-0A81-EFDD6A4F5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4799"/>
            <a:ext cx="4332303" cy="3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175BE7A2-F549-5B74-55E9-773BB2D1A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918" y="3114798"/>
            <a:ext cx="4617793" cy="3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28B834AF-A6FD-F73C-8F58-7D28FED2E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304" y="3114799"/>
            <a:ext cx="4714042" cy="3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666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BC97B-60B8-4C5B-A008-69C3F129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53" y="3047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5E3D7E-9D66-4067-BCB6-1C229E590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dirty="0"/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Нашим учащимся необходимо Российское движение школьников. РДШ для каждого школьника -это прекрасная возможность реализовать себя, раскрыть свои таланты и способности, найти "себя" и своё любимое дело "по душе". Занимаясь спортом и общественными делами, изучая историю страны, активно и с пользой проводя досуг, ребята становятся достойными гражданами нашей великой и необъятной Родины.</a:t>
            </a:r>
          </a:p>
          <a:p>
            <a:pPr marL="0" indent="45720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детей в конкурсах, акциях, проектах Российского движения школьников способствует решению задач дополнительного образования детей по обеспечению их адаптации к жизни в обществе, профессиональной ориентации, выявлению и поддержке детей, проявивших выдающиеся способности.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803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228DA1-4801-8DC7-096C-41EEC4754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C2437F-C4DC-1FD6-B07F-7FB25725F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42042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4" name="AutoShape 2" descr="Спасибо за внимание для презентации на белом фоне - фото и картинки  abrakadabra.fun">
            <a:extLst>
              <a:ext uri="{FF2B5EF4-FFF2-40B4-BE49-F238E27FC236}">
                <a16:creationId xmlns:a16="http://schemas.microsoft.com/office/drawing/2014/main" id="{D7FD0340-4DDA-3AAC-A110-B035C00B56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Спасибо за внимание для презентации на белом фоне - фото и картинки  abrakadabra.fun">
            <a:extLst>
              <a:ext uri="{FF2B5EF4-FFF2-40B4-BE49-F238E27FC236}">
                <a16:creationId xmlns:a16="http://schemas.microsoft.com/office/drawing/2014/main" id="{8EBBBBB4-43EF-27BC-DC6F-A614B249D0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56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95E42-0754-4981-B890-9F68423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512"/>
            <a:ext cx="10515600" cy="989814"/>
          </a:xfrm>
        </p:spPr>
        <p:txBody>
          <a:bodyPr>
            <a:normAutofit/>
          </a:bodyPr>
          <a:lstStyle/>
          <a:p>
            <a:pPr algn="just" fontAlgn="base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/>
              <a:t>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7586B75-BDED-4992-BD09-14D62AFB6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203" y="1171155"/>
            <a:ext cx="11321591" cy="1175421"/>
          </a:xfrm>
        </p:spPr>
        <p:txBody>
          <a:bodyPr>
            <a:noAutofit/>
          </a:bodyPr>
          <a:lstStyle/>
          <a:p>
            <a:pPr marL="0" indent="457200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совершенствованию политики в вопросах воспитания школьников и формирование личности учащихся в соответствии с системой ценностей российского общества, формирование гражданской активности учащихся в рамках российского движения школьников.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CD8BC8F-44CE-993D-5249-9E11DEF4311E}"/>
              </a:ext>
            </a:extLst>
          </p:cNvPr>
          <p:cNvSpPr txBox="1">
            <a:spLocks/>
          </p:cNvSpPr>
          <p:nvPr/>
        </p:nvSpPr>
        <p:spPr>
          <a:xfrm>
            <a:off x="838199" y="2346576"/>
            <a:ext cx="10515600" cy="9898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base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36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B528CF-2E7C-DBEC-C626-51E4D8E52810}"/>
              </a:ext>
            </a:extLst>
          </p:cNvPr>
          <p:cNvSpPr txBox="1"/>
          <p:nvPr/>
        </p:nvSpPr>
        <p:spPr>
          <a:xfrm>
            <a:off x="435204" y="3207591"/>
            <a:ext cx="1132159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формированию активной жизненной позиции школьников;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формировать у школьников осознанное ценностное отношение к истории своей страны, города,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района, народа;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у детей чувство патриотизма, национальной гордости за свою страну;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стимулировать социальную деятельность школьников, направленную на оказание посильной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нуждающимся категориям населения;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организовывать акции социальной направленности;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создавать условия для развития детской инициативы;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оказывать помощь и содействие в проведении мероприятий экологической направленности.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3188053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7F3D4-3562-4BF7-A107-81113B60E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33E0D-36F6-4E63-96BE-E5AAC097B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Slide">
            <a:extLst>
              <a:ext uri="{FF2B5EF4-FFF2-40B4-BE49-F238E27FC236}">
                <a16:creationId xmlns:a16="http://schemas.microsoft.com/office/drawing/2014/main" id="{0B97B7D6-A25D-4F6A-AA2F-46EE4EA1E03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777" y="10653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43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D73805-587E-491E-BAC4-9CB16053C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3E6649-2CD2-41D7-8A7E-3504B7D35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Slide">
            <a:extLst>
              <a:ext uri="{FF2B5EF4-FFF2-40B4-BE49-F238E27FC236}">
                <a16:creationId xmlns:a16="http://schemas.microsoft.com/office/drawing/2014/main" id="{786AC145-0424-488E-95F6-542BF1FC850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28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A7036D-E671-3448-1B47-FD833B5B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Гражданская активность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ACCE1F-E819-42AC-19CF-40184AA88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своей Родине, постоянной готовности к защите интересов своей страны.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Добровольчество</a:t>
            </a:r>
          </a:p>
          <a:p>
            <a:r>
              <a:rPr lang="ru-RU" sz="2000" i="0" dirty="0">
                <a:solidFill>
                  <a:srgbClr val="3535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Поисковая деятельность</a:t>
            </a:r>
          </a:p>
          <a:p>
            <a:r>
              <a:rPr lang="ru-RU" sz="2000" i="0" dirty="0">
                <a:solidFill>
                  <a:srgbClr val="3535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Краеведение, школьные музеи</a:t>
            </a:r>
            <a:endParaRPr lang="ru-RU" sz="2000" dirty="0">
              <a:solidFill>
                <a:srgbClr val="3535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0" dirty="0">
                <a:solidFill>
                  <a:srgbClr val="3535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</a:t>
            </a:r>
          </a:p>
          <a:p>
            <a:r>
              <a:rPr lang="ru-RU" sz="2000" i="0" dirty="0">
                <a:solidFill>
                  <a:srgbClr val="3535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развитие:</a:t>
            </a:r>
            <a:endParaRPr lang="ru-RU" sz="2000" dirty="0">
              <a:solidFill>
                <a:srgbClr val="35353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0" dirty="0">
                <a:solidFill>
                  <a:srgbClr val="3535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ЗОЖ среди школьников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профессий:</a:t>
            </a:r>
          </a:p>
        </p:txBody>
      </p:sp>
    </p:spTree>
    <p:extLst>
      <p:ext uri="{BB962C8B-B14F-4D97-AF65-F5344CB8AC3E}">
        <p14:creationId xmlns:p14="http://schemas.microsoft.com/office/powerpoint/2010/main" val="583724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FDC9404B-9E33-4E0E-8A12-304D3A6D2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767" y="3858535"/>
            <a:ext cx="3999287" cy="299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A800E-4075-4C25-BD56-58D8AC506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963" y="1115324"/>
            <a:ext cx="2485825" cy="132556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4282A1F9-DA77-446E-A324-FE0B1310DA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3535" y="3394156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48D0DEF-2D30-4EDC-ACBA-1C77150B8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738" y="3463844"/>
            <a:ext cx="4671396" cy="340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37A17D00-7DE6-4067-9DDB-02825C8B5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7" r="6671"/>
          <a:stretch/>
        </p:blipFill>
        <p:spPr bwMode="auto">
          <a:xfrm>
            <a:off x="6652872" y="-31898"/>
            <a:ext cx="5488638" cy="362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2E76AA-21DD-DF37-FDE4-E3F6A0D5F3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b="24707"/>
          <a:stretch/>
        </p:blipFill>
        <p:spPr>
          <a:xfrm>
            <a:off x="2830906" y="21656"/>
            <a:ext cx="3821966" cy="38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6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C9C1A6-AF16-C87C-BFEA-95B63473F13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71219" y="-171134"/>
            <a:ext cx="4646084" cy="349952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DF8E064-300F-AB1E-617F-FE3904D3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228" y="806726"/>
            <a:ext cx="2988076" cy="132556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6B7B8FD-1EDD-4CAA-0D61-D8D50903B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701" y="-66001"/>
            <a:ext cx="2469988" cy="328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5475439-5330-4C32-83E5-C95ADF545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507" y="3223256"/>
            <a:ext cx="4826493" cy="361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05D210-CE79-5039-22B5-F6DBDD40765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54787" y="3110149"/>
            <a:ext cx="3200031" cy="37478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34D023-9489-A4F8-54FE-D823829F0F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28643"/>
          <a:stretch/>
        </p:blipFill>
        <p:spPr>
          <a:xfrm>
            <a:off x="2326885" y="3110149"/>
            <a:ext cx="5120430" cy="392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40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85AE689-8C80-BFED-FEB9-73F00A4A8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5062"/>
            <a:ext cx="4403424" cy="543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B97AAC-AFC3-05FC-5F4C-FE3425B3F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38" y="99499"/>
            <a:ext cx="3892348" cy="13255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ВОЛОНТЕРСКАЯ ДЕЯТЕЛЬНОСТЬ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37C82E-8DAA-4C28-D19A-F2E15E9FB0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343"/>
          <a:stretch/>
        </p:blipFill>
        <p:spPr>
          <a:xfrm>
            <a:off x="4403424" y="1425062"/>
            <a:ext cx="7788576" cy="543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98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C6E5C-EBB2-18B7-6275-78C310106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230" y="974832"/>
            <a:ext cx="2819400" cy="132556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DBA3E7-B54D-AA08-1978-C3BBDEA5A66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22380" y="3338004"/>
            <a:ext cx="4269620" cy="3519996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EB92D81-E29D-0701-51B2-154A66B93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779" y="-95282"/>
            <a:ext cx="2618727" cy="349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AEAD4A8-CCE2-A678-CAF4-C13399646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506" y="-986655"/>
            <a:ext cx="3243494" cy="432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643033B-2DA9-7F17-E663-779C61705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930" y="3370508"/>
            <a:ext cx="4684450" cy="35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EF8FF368-8E2A-165C-14B7-E3AAA4AD2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690" y="3429001"/>
            <a:ext cx="426962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8948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</TotalTime>
  <Words>173</Words>
  <Application>Microsoft Office PowerPoint</Application>
  <PresentationFormat>Широкоэкранный</PresentationFormat>
  <Paragraphs>39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 «Воспитание гражданской активности во внеурочной деятельности средствами Российского движения школьников» </vt:lpstr>
      <vt:lpstr>Цель </vt:lpstr>
      <vt:lpstr>Презентация PowerPoint</vt:lpstr>
      <vt:lpstr>Презентация PowerPoint</vt:lpstr>
      <vt:lpstr>Гражданская активность </vt:lpstr>
      <vt:lpstr>АКЦИИ</vt:lpstr>
      <vt:lpstr>АКЦИИ</vt:lpstr>
      <vt:lpstr>ВОЛОНТЕРСКАЯ ДЕЯТЕЛЬНОСТЬ</vt:lpstr>
      <vt:lpstr>ПРОЕКТЫ</vt:lpstr>
      <vt:lpstr>ВИКТОРИНЫ</vt:lpstr>
      <vt:lpstr>МАСТЕР-КЛАССЫ</vt:lpstr>
      <vt:lpstr>МЕРОПРИЯТИЯ</vt:lpstr>
      <vt:lpstr>Заключение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общеобразовательное учреждение «Средняя общеобразовательная школа №21 г. Челябинска»     «Воспитание гражданской активности во внеурочной деятельности средствами Российского движения школьников»</dc:title>
  <dc:creator>Yuri Kobelev</dc:creator>
  <cp:lastModifiedBy>user</cp:lastModifiedBy>
  <cp:revision>10</cp:revision>
  <dcterms:created xsi:type="dcterms:W3CDTF">2023-02-21T20:08:45Z</dcterms:created>
  <dcterms:modified xsi:type="dcterms:W3CDTF">2023-03-03T05:57:12Z</dcterms:modified>
</cp:coreProperties>
</file>