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8"/>
  </p:notesMasterIdLst>
  <p:sldIdLst>
    <p:sldId id="256" r:id="rId2"/>
    <p:sldId id="431" r:id="rId3"/>
    <p:sldId id="257" r:id="rId4"/>
    <p:sldId id="258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6" r:id="rId14"/>
    <p:sldId id="362" r:id="rId15"/>
    <p:sldId id="259" r:id="rId16"/>
    <p:sldId id="260" r:id="rId17"/>
    <p:sldId id="265" r:id="rId18"/>
    <p:sldId id="355" r:id="rId19"/>
    <p:sldId id="590" r:id="rId20"/>
    <p:sldId id="591" r:id="rId21"/>
    <p:sldId id="480" r:id="rId22"/>
    <p:sldId id="481" r:id="rId23"/>
    <p:sldId id="482" r:id="rId24"/>
    <p:sldId id="483" r:id="rId25"/>
    <p:sldId id="484" r:id="rId26"/>
    <p:sldId id="485" r:id="rId27"/>
    <p:sldId id="334" r:id="rId28"/>
    <p:sldId id="335" r:id="rId29"/>
    <p:sldId id="356" r:id="rId30"/>
    <p:sldId id="592" r:id="rId31"/>
    <p:sldId id="593" r:id="rId32"/>
    <p:sldId id="366" r:id="rId33"/>
    <p:sldId id="610" r:id="rId34"/>
    <p:sldId id="378" r:id="rId35"/>
    <p:sldId id="360" r:id="rId36"/>
    <p:sldId id="363" r:id="rId37"/>
    <p:sldId id="367" r:id="rId38"/>
    <p:sldId id="368" r:id="rId39"/>
    <p:sldId id="370" r:id="rId40"/>
    <p:sldId id="371" r:id="rId41"/>
    <p:sldId id="369" r:id="rId42"/>
    <p:sldId id="372" r:id="rId43"/>
    <p:sldId id="373" r:id="rId44"/>
    <p:sldId id="374" r:id="rId45"/>
    <p:sldId id="375" r:id="rId46"/>
    <p:sldId id="376" r:id="rId47"/>
    <p:sldId id="379" r:id="rId48"/>
    <p:sldId id="380" r:id="rId49"/>
    <p:sldId id="614" r:id="rId50"/>
    <p:sldId id="388" r:id="rId51"/>
    <p:sldId id="381" r:id="rId52"/>
    <p:sldId id="583" r:id="rId53"/>
    <p:sldId id="497" r:id="rId54"/>
    <p:sldId id="499" r:id="rId55"/>
    <p:sldId id="500" r:id="rId56"/>
    <p:sldId id="501" r:id="rId57"/>
    <p:sldId id="502" r:id="rId58"/>
    <p:sldId id="504" r:id="rId59"/>
    <p:sldId id="505" r:id="rId60"/>
    <p:sldId id="529" r:id="rId61"/>
    <p:sldId id="530" r:id="rId62"/>
    <p:sldId id="395" r:id="rId63"/>
    <p:sldId id="494" r:id="rId64"/>
    <p:sldId id="492" r:id="rId65"/>
    <p:sldId id="560" r:id="rId66"/>
    <p:sldId id="398" r:id="rId67"/>
    <p:sldId id="399" r:id="rId68"/>
    <p:sldId id="561" r:id="rId69"/>
    <p:sldId id="562" r:id="rId70"/>
    <p:sldId id="569" r:id="rId71"/>
    <p:sldId id="570" r:id="rId72"/>
    <p:sldId id="571" r:id="rId73"/>
    <p:sldId id="572" r:id="rId74"/>
    <p:sldId id="573" r:id="rId75"/>
    <p:sldId id="407" r:id="rId76"/>
    <p:sldId id="408" r:id="rId77"/>
    <p:sldId id="409" r:id="rId78"/>
    <p:sldId id="410" r:id="rId79"/>
    <p:sldId id="411" r:id="rId80"/>
    <p:sldId id="491" r:id="rId81"/>
    <p:sldId id="415" r:id="rId82"/>
    <p:sldId id="486" r:id="rId83"/>
    <p:sldId id="556" r:id="rId84"/>
    <p:sldId id="557" r:id="rId85"/>
    <p:sldId id="558" r:id="rId86"/>
    <p:sldId id="554" r:id="rId87"/>
    <p:sldId id="555" r:id="rId88"/>
    <p:sldId id="563" r:id="rId89"/>
    <p:sldId id="564" r:id="rId90"/>
    <p:sldId id="565" r:id="rId91"/>
    <p:sldId id="587" r:id="rId92"/>
    <p:sldId id="618" r:id="rId93"/>
    <p:sldId id="418" r:id="rId94"/>
    <p:sldId id="533" r:id="rId95"/>
    <p:sldId id="536" r:id="rId96"/>
    <p:sldId id="535" r:id="rId97"/>
    <p:sldId id="537" r:id="rId98"/>
    <p:sldId id="613" r:id="rId99"/>
    <p:sldId id="527" r:id="rId100"/>
    <p:sldId id="617" r:id="rId101"/>
    <p:sldId id="419" r:id="rId102"/>
    <p:sldId id="420" r:id="rId103"/>
    <p:sldId id="506" r:id="rId104"/>
    <p:sldId id="553" r:id="rId105"/>
    <p:sldId id="552" r:id="rId106"/>
    <p:sldId id="574" r:id="rId107"/>
    <p:sldId id="575" r:id="rId108"/>
    <p:sldId id="576" r:id="rId109"/>
    <p:sldId id="577" r:id="rId110"/>
    <p:sldId id="578" r:id="rId111"/>
    <p:sldId id="579" r:id="rId112"/>
    <p:sldId id="580" r:id="rId113"/>
    <p:sldId id="543" r:id="rId114"/>
    <p:sldId id="538" r:id="rId115"/>
    <p:sldId id="539" r:id="rId116"/>
    <p:sldId id="540" r:id="rId117"/>
    <p:sldId id="541" r:id="rId118"/>
    <p:sldId id="542" r:id="rId119"/>
    <p:sldId id="545" r:id="rId120"/>
    <p:sldId id="546" r:id="rId121"/>
    <p:sldId id="352" r:id="rId122"/>
    <p:sldId id="514" r:id="rId123"/>
    <p:sldId id="353" r:id="rId124"/>
    <p:sldId id="513" r:id="rId125"/>
    <p:sldId id="511" r:id="rId126"/>
    <p:sldId id="566" r:id="rId127"/>
    <p:sldId id="567" r:id="rId128"/>
    <p:sldId id="568" r:id="rId129"/>
    <p:sldId id="507" r:id="rId130"/>
    <p:sldId id="508" r:id="rId131"/>
    <p:sldId id="509" r:id="rId132"/>
    <p:sldId id="510" r:id="rId133"/>
    <p:sldId id="595" r:id="rId134"/>
    <p:sldId id="596" r:id="rId135"/>
    <p:sldId id="597" r:id="rId136"/>
    <p:sldId id="599" r:id="rId137"/>
    <p:sldId id="600" r:id="rId138"/>
    <p:sldId id="601" r:id="rId139"/>
    <p:sldId id="602" r:id="rId140"/>
    <p:sldId id="603" r:id="rId141"/>
    <p:sldId id="604" r:id="rId142"/>
    <p:sldId id="605" r:id="rId143"/>
    <p:sldId id="606" r:id="rId144"/>
    <p:sldId id="609" r:id="rId145"/>
    <p:sldId id="336" r:id="rId146"/>
    <p:sldId id="337" r:id="rId147"/>
    <p:sldId id="338" r:id="rId148"/>
    <p:sldId id="339" r:id="rId149"/>
    <p:sldId id="340" r:id="rId150"/>
    <p:sldId id="341" r:id="rId151"/>
    <p:sldId id="342" r:id="rId152"/>
    <p:sldId id="619" r:id="rId153"/>
    <p:sldId id="622" r:id="rId154"/>
    <p:sldId id="525" r:id="rId155"/>
    <p:sldId id="523" r:id="rId156"/>
    <p:sldId id="526" r:id="rId157"/>
    <p:sldId id="343" r:id="rId158"/>
    <p:sldId id="344" r:id="rId159"/>
    <p:sldId id="345" r:id="rId160"/>
    <p:sldId id="346" r:id="rId161"/>
    <p:sldId id="347" r:id="rId162"/>
    <p:sldId id="348" r:id="rId163"/>
    <p:sldId id="524" r:id="rId164"/>
    <p:sldId id="616" r:id="rId165"/>
    <p:sldId id="350" r:id="rId166"/>
    <p:sldId id="515" r:id="rId167"/>
    <p:sldId id="547" r:id="rId168"/>
    <p:sldId id="544" r:id="rId169"/>
    <p:sldId id="548" r:id="rId170"/>
    <p:sldId id="517" r:id="rId171"/>
    <p:sldId id="516" r:id="rId172"/>
    <p:sldId id="518" r:id="rId173"/>
    <p:sldId id="520" r:id="rId174"/>
    <p:sldId id="330" r:id="rId175"/>
    <p:sldId id="332" r:id="rId176"/>
    <p:sldId id="594" r:id="rId177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21996" autoAdjust="0"/>
    <p:restoredTop sz="94629" autoAdjust="0"/>
  </p:normalViewPr>
  <p:slideViewPr>
    <p:cSldViewPr>
      <p:cViewPr>
        <p:scale>
          <a:sx n="80" d="100"/>
          <a:sy n="80" d="100"/>
        </p:scale>
        <p:origin x="-619" y="-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38" Type="http://schemas.openxmlformats.org/officeDocument/2006/relationships/slide" Target="slides/slide137.xml"/><Relationship Id="rId154" Type="http://schemas.openxmlformats.org/officeDocument/2006/relationships/slide" Target="slides/slide153.xml"/><Relationship Id="rId159" Type="http://schemas.openxmlformats.org/officeDocument/2006/relationships/slide" Target="slides/slide158.xml"/><Relationship Id="rId175" Type="http://schemas.openxmlformats.org/officeDocument/2006/relationships/slide" Target="slides/slide174.xml"/><Relationship Id="rId170" Type="http://schemas.openxmlformats.org/officeDocument/2006/relationships/slide" Target="slides/slide169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144" Type="http://schemas.openxmlformats.org/officeDocument/2006/relationships/slide" Target="slides/slide143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165" Type="http://schemas.openxmlformats.org/officeDocument/2006/relationships/slide" Target="slides/slide164.xml"/><Relationship Id="rId181" Type="http://schemas.openxmlformats.org/officeDocument/2006/relationships/theme" Target="theme/theme1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slide" Target="slides/slide13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55" Type="http://schemas.openxmlformats.org/officeDocument/2006/relationships/slide" Target="slides/slide154.xml"/><Relationship Id="rId171" Type="http://schemas.openxmlformats.org/officeDocument/2006/relationships/slide" Target="slides/slide170.xml"/><Relationship Id="rId176" Type="http://schemas.openxmlformats.org/officeDocument/2006/relationships/slide" Target="slides/slide175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45" Type="http://schemas.openxmlformats.org/officeDocument/2006/relationships/slide" Target="slides/slide144.xml"/><Relationship Id="rId161" Type="http://schemas.openxmlformats.org/officeDocument/2006/relationships/slide" Target="slides/slide160.xml"/><Relationship Id="rId166" Type="http://schemas.openxmlformats.org/officeDocument/2006/relationships/slide" Target="slides/slide165.xml"/><Relationship Id="rId18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51" Type="http://schemas.openxmlformats.org/officeDocument/2006/relationships/slide" Target="slides/slide150.xml"/><Relationship Id="rId156" Type="http://schemas.openxmlformats.org/officeDocument/2006/relationships/slide" Target="slides/slide155.xml"/><Relationship Id="rId177" Type="http://schemas.openxmlformats.org/officeDocument/2006/relationships/slide" Target="slides/slide176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72" Type="http://schemas.openxmlformats.org/officeDocument/2006/relationships/slide" Target="slides/slide171.xml"/><Relationship Id="rId180" Type="http://schemas.openxmlformats.org/officeDocument/2006/relationships/viewProps" Target="viewProps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162" Type="http://schemas.openxmlformats.org/officeDocument/2006/relationships/slide" Target="slides/slide16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notesMaster" Target="notesMasters/notesMaster1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79" Type="http://schemas.openxmlformats.org/officeDocument/2006/relationships/presProps" Target="presProps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164" Type="http://schemas.openxmlformats.org/officeDocument/2006/relationships/slide" Target="slides/slide163.xml"/><Relationship Id="rId169" Type="http://schemas.openxmlformats.org/officeDocument/2006/relationships/slide" Target="slides/slide16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F7B2DA-79B5-4AAA-9598-71DD9A5C4F4E}" type="datetimeFigureOut">
              <a:rPr lang="ru-RU" smtClean="0"/>
              <a:t>17.03.2021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A5FEF7-1FA7-43B9-A546-5632D5F05A24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4660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A5FEF7-1FA7-43B9-A546-5632D5F05A24}" type="slidenum">
              <a:rPr lang="ru-RU" smtClean="0"/>
              <a:t>151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170912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17.03.2021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17.03.2021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17.03.2021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17.03.2021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17.03.2021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17.03.2021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17.03.2021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17.03.2021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17.03.2021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17.03.2021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17.03.2021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71EC6-210F-42DE-9C53-41977AD35B3D}" type="datetimeFigureOut">
              <a:rPr lang="ru-RU" smtClean="0"/>
              <a:t>17.03.2021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image" Target="../media/image1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0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2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2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7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9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5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2.png"/><Relationship Id="rId5" Type="http://schemas.openxmlformats.org/officeDocument/2006/relationships/image" Target="../media/image74.jpeg"/><Relationship Id="rId4" Type="http://schemas.openxmlformats.org/officeDocument/2006/relationships/image" Target="../media/image1.jpe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9.jpe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1.jpe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4.jpe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6.jpeg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8.jpeg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1.jpeg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4.jpeg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7.jpeg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133.png"/><Relationship Id="rId5" Type="http://schemas.openxmlformats.org/officeDocument/2006/relationships/image" Target="../media/image132.jpeg"/><Relationship Id="rId4" Type="http://schemas.openxmlformats.org/officeDocument/2006/relationships/image" Target="../media/image1.jpeg"/></Relationships>
</file>

<file path=ppt/slides/_rels/slide1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1.jpeg"/></Relationships>
</file>

<file path=ppt/slides/_rels/slide1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133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1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image" Target="../media/image133.png"/><Relationship Id="rId5" Type="http://schemas.openxmlformats.org/officeDocument/2006/relationships/image" Target="../media/image157.png"/><Relationship Id="rId4" Type="http://schemas.openxmlformats.org/officeDocument/2006/relationships/image" Target="../media/image1.jpeg"/></Relationships>
</file>

<file path=ppt/slides/_rels/slide1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2.jpeg"/></Relationships>
</file>

<file path=ppt/slides/_rels/slide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5.jpeg"/></Relationships>
</file>

<file path=ppt/slides/_rels/slide1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7.jpeg"/></Relationships>
</file>

<file path=ppt/slides/_rels/slide1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8.jpeg"/><Relationship Id="rId1" Type="http://schemas.openxmlformats.org/officeDocument/2006/relationships/slideLayout" Target="../slideLayouts/slideLayout7.xml"/></Relationships>
</file>

<file path=ppt/slides/_rels/slide1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805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426170"/>
          </a:xfrm>
        </p:spPr>
        <p:txBody>
          <a:bodyPr>
            <a:noAutofit/>
          </a:bodyPr>
          <a:lstStyle/>
          <a:p>
            <a:r>
              <a:rPr lang="ru-RU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МУНИЦИПАЛЬНОЕ БЮДЖЕТНОЕ ДОШКОЛЬНОЕ ОБРАЗОВАТЕЛЬНОЕ УЧРЕЖДЕНИЕ </a:t>
            </a:r>
            <a:br>
              <a:rPr lang="ru-RU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ru-RU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«ДЕТСКИЙ САД № 393 Г.ЧЕЛЯБИНСКА»</a:t>
            </a:r>
            <a:endParaRPr lang="ru-RU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Объект 4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ru-RU" sz="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ru-RU" b="1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ПРЕДСТАВЛЯЕТ</a:t>
            </a:r>
          </a:p>
          <a:p>
            <a:pPr marL="0" indent="0" algn="ctr">
              <a:buNone/>
            </a:pPr>
            <a:endParaRPr lang="ru-RU" b="1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6000" b="1" dirty="0" smtClean="0">
                <a:solidFill>
                  <a:srgbClr val="002060"/>
                </a:solidFill>
                <a:latin typeface="Monotype Corsiva" pitchFamily="66" charset="0"/>
                <a:cs typeface="Times New Roman" pitchFamily="18" charset="0"/>
              </a:rPr>
              <a:t>«Лучший детский сад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6000" b="1" dirty="0" smtClean="0">
                <a:solidFill>
                  <a:srgbClr val="002060"/>
                </a:solidFill>
                <a:latin typeface="Monotype Corsiva" pitchFamily="66" charset="0"/>
                <a:cs typeface="Times New Roman" pitchFamily="18" charset="0"/>
              </a:rPr>
              <a:t>для детей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6000" b="1" dirty="0" smtClean="0">
                <a:solidFill>
                  <a:srgbClr val="002060"/>
                </a:solidFill>
                <a:latin typeface="Monotype Corsiva" pitchFamily="66" charset="0"/>
                <a:cs typeface="Times New Roman" pitchFamily="18" charset="0"/>
              </a:rPr>
              <a:t>раннего возраста»</a:t>
            </a:r>
            <a:endParaRPr lang="ru-RU" sz="6000" b="1" dirty="0">
              <a:solidFill>
                <a:srgbClr val="002060"/>
              </a:solidFill>
              <a:latin typeface="Monotype Corsiva" pitchFamily="66" charset="0"/>
              <a:cs typeface="Times New Roman" pitchFamily="18" charset="0"/>
            </a:endParaRPr>
          </a:p>
        </p:txBody>
      </p:sp>
      <p:pic>
        <p:nvPicPr>
          <p:cNvPr id="2" name="2 Little Big - Suck My Dick 2020 (minus)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67544" y="587727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835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2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805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368152"/>
          </a:xfrm>
        </p:spPr>
        <p:txBody>
          <a:bodyPr>
            <a:noAutofit/>
          </a:bodyPr>
          <a:lstStyle/>
          <a:p>
            <a:r>
              <a:rPr lang="ru-RU" sz="32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С </a:t>
            </a:r>
            <a:r>
              <a:rPr lang="ru-RU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октября 2016 </a:t>
            </a:r>
            <a:r>
              <a:rPr lang="ru-RU" sz="32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года руководит </a:t>
            </a:r>
            <a:r>
              <a:rPr lang="ru-RU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ru-RU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МБДОУ </a:t>
            </a:r>
            <a:r>
              <a:rPr lang="ru-RU" sz="32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«ДС № 393 г. Челябинска» </a:t>
            </a:r>
            <a:r>
              <a:rPr lang="ru-RU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ru-RU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Платонова </a:t>
            </a:r>
            <a:r>
              <a:rPr lang="ru-RU" sz="32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Марина Николаевна</a:t>
            </a:r>
            <a:br>
              <a:rPr lang="ru-RU" sz="32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</a:br>
            <a:endParaRPr lang="ru-RU" sz="3200" dirty="0">
              <a:solidFill>
                <a:srgbClr val="7030A0"/>
              </a:solidFill>
            </a:endParaRPr>
          </a:p>
        </p:txBody>
      </p:sp>
      <p:pic>
        <p:nvPicPr>
          <p:cNvPr id="4" name="Picture 3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56" t="10937"/>
          <a:stretch/>
        </p:blipFill>
        <p:spPr bwMode="auto">
          <a:xfrm>
            <a:off x="187970" y="2060848"/>
            <a:ext cx="8763224" cy="4654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8708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805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Объект 4"/>
          <p:cNvSpPr>
            <a:spLocks noGrp="1"/>
          </p:cNvSpPr>
          <p:nvPr>
            <p:ph sz="half" idx="1"/>
          </p:nvPr>
        </p:nvSpPr>
        <p:spPr>
          <a:xfrm>
            <a:off x="107504" y="116632"/>
            <a:ext cx="4680520" cy="6624736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ru-RU" sz="60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Заведующий МБДОУ «ДС № 393 г. Челябинска»</a:t>
            </a:r>
          </a:p>
          <a:p>
            <a:pPr marL="0" indent="0" algn="ctr">
              <a:buNone/>
            </a:pPr>
            <a:r>
              <a:rPr lang="ru-RU" sz="6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Платонова </a:t>
            </a:r>
            <a:r>
              <a:rPr lang="ru-RU" sz="60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Марина Николаевна</a:t>
            </a:r>
          </a:p>
          <a:p>
            <a:pPr marL="0" indent="0" algn="ctr">
              <a:buNone/>
            </a:pPr>
            <a:endParaRPr lang="ru-RU" sz="32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60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Уровень </a:t>
            </a:r>
            <a:r>
              <a:rPr lang="ru-RU" sz="60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образования: </a:t>
            </a:r>
          </a:p>
          <a:p>
            <a:pPr marL="0" indent="0" algn="ctr">
              <a:buNone/>
            </a:pPr>
            <a:r>
              <a:rPr lang="ru-RU" sz="60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Высшее</a:t>
            </a:r>
          </a:p>
          <a:p>
            <a:pPr marL="0" indent="0" algn="ctr">
              <a:buNone/>
            </a:pPr>
            <a:r>
              <a:rPr lang="ru-RU" sz="6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Челябинский государственный педагогический университет</a:t>
            </a:r>
          </a:p>
          <a:p>
            <a:pPr marL="0" indent="0" algn="ctr">
              <a:buNone/>
            </a:pPr>
            <a:r>
              <a:rPr lang="ru-RU" sz="6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ФГБОУ </a:t>
            </a:r>
            <a:r>
              <a:rPr lang="ru-RU" sz="60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ВПО «Российская академия народного хозяйства и государственной службы при </a:t>
            </a:r>
            <a:endParaRPr lang="ru-RU" sz="60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6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Президенте </a:t>
            </a:r>
            <a:r>
              <a:rPr lang="ru-RU" sz="60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РФ»</a:t>
            </a:r>
          </a:p>
          <a:p>
            <a:pPr marL="0" indent="0" algn="ctr">
              <a:buNone/>
            </a:pPr>
            <a:endParaRPr lang="ru-RU" sz="32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60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Направление </a:t>
            </a:r>
            <a:r>
              <a:rPr lang="ru-RU" sz="60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подготовки:</a:t>
            </a:r>
          </a:p>
          <a:p>
            <a:pPr marL="0" indent="0" algn="ctr">
              <a:buNone/>
            </a:pPr>
            <a:r>
              <a:rPr lang="ru-RU" sz="6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2004г. Учитель начальных классов</a:t>
            </a:r>
          </a:p>
          <a:p>
            <a:pPr marL="0" indent="0" algn="ctr">
              <a:buNone/>
            </a:pPr>
            <a:r>
              <a:rPr lang="ru-RU" sz="6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2012г. Менеджмент </a:t>
            </a:r>
            <a:r>
              <a:rPr lang="ru-RU" sz="60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в образовании.</a:t>
            </a:r>
          </a:p>
          <a:p>
            <a:pPr marL="0" indent="0" algn="ctr">
              <a:buNone/>
            </a:pPr>
            <a:endParaRPr lang="ru-RU" sz="32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60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Категория: </a:t>
            </a:r>
          </a:p>
          <a:p>
            <a:pPr marL="0" indent="0" algn="ctr">
              <a:buNone/>
            </a:pPr>
            <a:r>
              <a:rPr lang="ru-RU" sz="60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Соответствие занимаемой </a:t>
            </a:r>
            <a:r>
              <a:rPr lang="ru-RU" sz="6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должности</a:t>
            </a:r>
          </a:p>
          <a:p>
            <a:pPr marL="0" indent="0" algn="ctr">
              <a:buNone/>
            </a:pPr>
            <a:endParaRPr lang="ru-RU" sz="3200" b="1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60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Курсовая </a:t>
            </a:r>
            <a:r>
              <a:rPr lang="ru-RU" sz="60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подготовка: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60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МБУ ДПО «Центр развития образования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60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города Челябинска» </a:t>
            </a:r>
          </a:p>
          <a:p>
            <a:pPr marL="0" indent="0" algn="ctr">
              <a:buNone/>
            </a:pPr>
            <a:r>
              <a:rPr lang="ru-RU" sz="6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«Управление образовательной деятельностью дошкольной образовательной организации в условиях  реализации ФГОС ДО»</a:t>
            </a:r>
            <a:endParaRPr lang="ru-RU" sz="60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ru-RU" sz="32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60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Педагогический стаж: </a:t>
            </a:r>
          </a:p>
          <a:p>
            <a:pPr marL="0" indent="0" algn="ctr">
              <a:buNone/>
            </a:pPr>
            <a:r>
              <a:rPr lang="ru-RU" sz="60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16 лет,  в должности </a:t>
            </a:r>
            <a:r>
              <a:rPr lang="ru-RU" sz="6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9 </a:t>
            </a:r>
            <a:r>
              <a:rPr lang="ru-RU" sz="60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лет</a:t>
            </a:r>
          </a:p>
          <a:p>
            <a:pPr marL="0" indent="0" algn="ctr">
              <a:buNone/>
            </a:pPr>
            <a:endParaRPr lang="ru-RU" sz="32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60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Педагогическое </a:t>
            </a:r>
            <a:r>
              <a:rPr lang="ru-RU" sz="60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кредо:</a:t>
            </a:r>
          </a:p>
          <a:p>
            <a:pPr marL="0" indent="0" algn="ctr">
              <a:buNone/>
            </a:pPr>
            <a:r>
              <a:rPr lang="ru-RU" sz="60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Если сегодня будем учить так, </a:t>
            </a:r>
            <a:endParaRPr lang="ru-RU" sz="6000" b="1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60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как </a:t>
            </a:r>
            <a:r>
              <a:rPr lang="ru-RU" sz="60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учили вчера, </a:t>
            </a:r>
            <a:endParaRPr lang="ru-RU" sz="6000" b="1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60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мы </a:t>
            </a:r>
            <a:r>
              <a:rPr lang="ru-RU" sz="60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украдём у наших детей завтра</a:t>
            </a:r>
          </a:p>
          <a:p>
            <a:pPr marL="0" indent="0" algn="ctr">
              <a:buNone/>
            </a:pPr>
            <a:endParaRPr lang="ru-RU" sz="56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ru-RU" sz="64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ru-RU" sz="64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ru-RU" sz="18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Объект 1"/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89" r="12693"/>
          <a:stretch/>
        </p:blipFill>
        <p:spPr>
          <a:xfrm>
            <a:off x="4865503" y="1331786"/>
            <a:ext cx="4278497" cy="4194428"/>
          </a:xfrm>
        </p:spPr>
      </p:pic>
    </p:spTree>
    <p:extLst>
      <p:ext uri="{BB962C8B-B14F-4D97-AF65-F5344CB8AC3E}">
        <p14:creationId xmlns:p14="http://schemas.microsoft.com/office/powerpoint/2010/main" val="4095326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2000"/>
    </mc:Choice>
    <mc:Fallback xmlns="">
      <p:transition spd="slow" advClick="0" advTm="12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91805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Объект 4"/>
          <p:cNvSpPr>
            <a:spLocks noGrp="1"/>
          </p:cNvSpPr>
          <p:nvPr>
            <p:ph sz="half" idx="1"/>
          </p:nvPr>
        </p:nvSpPr>
        <p:spPr>
          <a:xfrm>
            <a:off x="0" y="44624"/>
            <a:ext cx="4644008" cy="6696744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ru-RU" sz="64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Старший воспитатель</a:t>
            </a:r>
          </a:p>
          <a:p>
            <a:pPr marL="0" indent="0" algn="ctr">
              <a:buNone/>
            </a:pPr>
            <a:r>
              <a:rPr lang="ru-RU" sz="6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Житник Алла Григорьевна</a:t>
            </a:r>
          </a:p>
          <a:p>
            <a:pPr marL="0" indent="0" algn="ctr">
              <a:buNone/>
            </a:pPr>
            <a:endParaRPr lang="ru-RU" sz="32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64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Уровень образования:  </a:t>
            </a:r>
          </a:p>
          <a:p>
            <a:pPr marL="0" indent="0" algn="ctr">
              <a:buNone/>
            </a:pPr>
            <a:r>
              <a:rPr lang="ru-RU" sz="6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Высшее</a:t>
            </a:r>
          </a:p>
          <a:p>
            <a:pPr marL="0" indent="0" algn="ctr">
              <a:buNone/>
            </a:pPr>
            <a:r>
              <a:rPr lang="ru-RU" sz="6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Челябинский Государственный педагогический университет</a:t>
            </a:r>
          </a:p>
          <a:p>
            <a:pPr marL="0" indent="0" algn="ctr">
              <a:buNone/>
            </a:pPr>
            <a:endParaRPr lang="ru-RU" sz="32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64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Направление подготовки</a:t>
            </a:r>
            <a:r>
              <a:rPr lang="ru-RU" sz="6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0" indent="0" algn="ctr">
              <a:buNone/>
            </a:pPr>
            <a:r>
              <a:rPr lang="ru-RU" sz="6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год-Логопедия</a:t>
            </a:r>
          </a:p>
          <a:p>
            <a:pPr marL="0" indent="0" algn="ctr">
              <a:buNone/>
            </a:pPr>
            <a:r>
              <a:rPr lang="ru-RU" sz="6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2018 год- Менеджмент в образовании</a:t>
            </a:r>
          </a:p>
          <a:p>
            <a:pPr marL="0" indent="0" algn="ctr">
              <a:buNone/>
            </a:pPr>
            <a:endParaRPr lang="ru-RU" sz="32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64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Категория</a:t>
            </a:r>
            <a:r>
              <a:rPr lang="ru-RU" sz="6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 Высшая</a:t>
            </a:r>
          </a:p>
          <a:p>
            <a:pPr marL="0" indent="0" algn="ctr">
              <a:buNone/>
            </a:pPr>
            <a:endParaRPr lang="ru-RU" sz="3200" b="1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64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Курсовая подготовка: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6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МБУ ДПО «Центр развития образования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6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города Челябинска» </a:t>
            </a:r>
          </a:p>
          <a:p>
            <a:pPr marL="0" indent="0" algn="ctr">
              <a:buNone/>
            </a:pPr>
            <a:r>
              <a:rPr lang="ru-RU" sz="6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«Управление образовательной деятельностью дошкольной образовательной организации в условиях  реализации ФГОС ДО»</a:t>
            </a:r>
          </a:p>
          <a:p>
            <a:pPr marL="0" indent="0" algn="ctr">
              <a:buNone/>
            </a:pPr>
            <a:endParaRPr lang="ru-RU" sz="32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64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Педагогический стаж</a:t>
            </a:r>
            <a:r>
              <a:rPr lang="ru-RU" sz="6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  32 года</a:t>
            </a:r>
          </a:p>
          <a:p>
            <a:pPr marL="0" indent="0" algn="ctr">
              <a:buNone/>
            </a:pPr>
            <a:endParaRPr lang="ru-RU" sz="32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64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Профессиональные и личностные ценности:</a:t>
            </a:r>
          </a:p>
          <a:p>
            <a:pPr marL="0" indent="0" algn="ctr">
              <a:buNone/>
            </a:pPr>
            <a:r>
              <a:rPr lang="ru-RU" sz="6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Трудолюбие, ответственность, оптимизм, стремление к новому.</a:t>
            </a:r>
          </a:p>
          <a:p>
            <a:pPr marL="0" indent="0" algn="ctr">
              <a:buNone/>
            </a:pPr>
            <a:endParaRPr lang="ru-RU" sz="32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64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Педагогическое кредо:</a:t>
            </a:r>
          </a:p>
          <a:p>
            <a:pPr marL="0" indent="0" algn="ctr">
              <a:buNone/>
            </a:pPr>
            <a:r>
              <a:rPr lang="ru-RU" sz="64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От детей всегда исходит огромная положительная энергетика, которая позволяет не только заниматься их обучением,  но и самому двигаться вперед.</a:t>
            </a:r>
          </a:p>
          <a:p>
            <a:pPr marL="0" indent="0" algn="ctr">
              <a:buNone/>
            </a:pPr>
            <a:endParaRPr lang="ru-RU" sz="64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ru-RU" sz="64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ru-RU" sz="64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ru-RU" sz="64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Объект 3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88640"/>
            <a:ext cx="4427984" cy="6430926"/>
          </a:xfrm>
        </p:spPr>
      </p:pic>
    </p:spTree>
    <p:extLst>
      <p:ext uri="{BB962C8B-B14F-4D97-AF65-F5344CB8AC3E}">
        <p14:creationId xmlns:p14="http://schemas.microsoft.com/office/powerpoint/2010/main" val="3671636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2000"/>
    </mc:Choice>
    <mc:Fallback xmlns="">
      <p:transition spd="slow" advClick="0" advTm="1200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91805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 algn="just">
              <a:buNone/>
            </a:pP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ru-RU" sz="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ru-RU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ru-RU" sz="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ru-RU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ru-RU" sz="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 МБДОУ «ДС № 393 г. Челябинска» функционирует две группы для детей раннего возраста с 2 до 3 лет.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9410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Заголовок 3"/>
          <p:cNvSpPr>
            <a:spLocks noGrp="1"/>
          </p:cNvSpPr>
          <p:nvPr>
            <p:ph type="title"/>
          </p:nvPr>
        </p:nvSpPr>
        <p:spPr>
          <a:xfrm>
            <a:off x="251520" y="620688"/>
            <a:ext cx="8640960" cy="5400600"/>
          </a:xfrm>
        </p:spPr>
        <p:txBody>
          <a:bodyPr>
            <a:normAutofit fontScale="90000"/>
          </a:bodyPr>
          <a:lstStyle/>
          <a:p>
            <a:pPr algn="r"/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dirty="0" smtClean="0">
                <a:latin typeface="Times New Roman" pitchFamily="18" charset="0"/>
                <a:cs typeface="Times New Roman" pitchFamily="18" charset="0"/>
              </a:rPr>
            </a:br>
            <a:r>
              <a:rPr lang="ru-RU" sz="4900" b="1" dirty="0" smtClean="0">
                <a:latin typeface="Monotype Corsiva" panose="03010101010201010101" pitchFamily="66" charset="0"/>
                <a:cs typeface="Times New Roman" pitchFamily="18" charset="0"/>
              </a:rPr>
              <a:t>Чтобы </a:t>
            </a:r>
            <a:r>
              <a:rPr lang="ru-RU" sz="4900" b="1" dirty="0">
                <a:latin typeface="Monotype Corsiva" panose="03010101010201010101" pitchFamily="66" charset="0"/>
                <a:cs typeface="Times New Roman" pitchFamily="18" charset="0"/>
              </a:rPr>
              <a:t>воспитывать ребенка, </a:t>
            </a:r>
            <a:r>
              <a:rPr lang="ru-RU" sz="4900" b="1" dirty="0" smtClean="0">
                <a:latin typeface="Monotype Corsiva" panose="03010101010201010101" pitchFamily="66" charset="0"/>
                <a:cs typeface="Times New Roman" pitchFamily="18" charset="0"/>
              </a:rPr>
              <a:t/>
            </a:r>
            <a:br>
              <a:rPr lang="ru-RU" sz="4900" b="1" dirty="0" smtClean="0">
                <a:latin typeface="Monotype Corsiva" panose="03010101010201010101" pitchFamily="66" charset="0"/>
                <a:cs typeface="Times New Roman" pitchFamily="18" charset="0"/>
              </a:rPr>
            </a:br>
            <a:r>
              <a:rPr lang="ru-RU" sz="4900" b="1" dirty="0" smtClean="0">
                <a:latin typeface="Monotype Corsiva" panose="03010101010201010101" pitchFamily="66" charset="0"/>
                <a:cs typeface="Times New Roman" pitchFamily="18" charset="0"/>
              </a:rPr>
              <a:t>надо </a:t>
            </a:r>
            <a:r>
              <a:rPr lang="ru-RU" sz="4900" b="1" dirty="0">
                <a:latin typeface="Monotype Corsiva" panose="03010101010201010101" pitchFamily="66" charset="0"/>
                <a:cs typeface="Times New Roman" pitchFamily="18" charset="0"/>
              </a:rPr>
              <a:t>его знать, чтобы его знать, </a:t>
            </a:r>
            <a:r>
              <a:rPr lang="ru-RU" sz="4900" b="1" dirty="0" smtClean="0">
                <a:latin typeface="Monotype Corsiva" panose="03010101010201010101" pitchFamily="66" charset="0"/>
                <a:cs typeface="Times New Roman" pitchFamily="18" charset="0"/>
              </a:rPr>
              <a:t/>
            </a:r>
            <a:br>
              <a:rPr lang="ru-RU" sz="4900" b="1" dirty="0" smtClean="0">
                <a:latin typeface="Monotype Corsiva" panose="03010101010201010101" pitchFamily="66" charset="0"/>
                <a:cs typeface="Times New Roman" pitchFamily="18" charset="0"/>
              </a:rPr>
            </a:br>
            <a:r>
              <a:rPr lang="ru-RU" sz="4900" b="1" dirty="0" smtClean="0">
                <a:latin typeface="Monotype Corsiva" panose="03010101010201010101" pitchFamily="66" charset="0"/>
                <a:cs typeface="Times New Roman" pitchFamily="18" charset="0"/>
              </a:rPr>
              <a:t>надо </a:t>
            </a:r>
            <a:r>
              <a:rPr lang="ru-RU" sz="4900" b="1" dirty="0">
                <a:latin typeface="Monotype Corsiva" panose="03010101010201010101" pitchFamily="66" charset="0"/>
                <a:cs typeface="Times New Roman" pitchFamily="18" charset="0"/>
              </a:rPr>
              <a:t>за ним наблюдать, </a:t>
            </a:r>
            <a:r>
              <a:rPr lang="ru-RU" sz="4900" b="1" dirty="0" smtClean="0">
                <a:latin typeface="Monotype Corsiva" panose="03010101010201010101" pitchFamily="66" charset="0"/>
                <a:cs typeface="Times New Roman" pitchFamily="18" charset="0"/>
              </a:rPr>
              <a:t/>
            </a:r>
            <a:br>
              <a:rPr lang="ru-RU" sz="4900" b="1" dirty="0" smtClean="0">
                <a:latin typeface="Monotype Corsiva" panose="03010101010201010101" pitchFamily="66" charset="0"/>
                <a:cs typeface="Times New Roman" pitchFamily="18" charset="0"/>
              </a:rPr>
            </a:br>
            <a:r>
              <a:rPr lang="ru-RU" sz="4900" b="1" dirty="0" smtClean="0">
                <a:latin typeface="Monotype Corsiva" panose="03010101010201010101" pitchFamily="66" charset="0"/>
                <a:cs typeface="Times New Roman" pitchFamily="18" charset="0"/>
              </a:rPr>
              <a:t>а </a:t>
            </a:r>
            <a:r>
              <a:rPr lang="ru-RU" sz="4900" b="1" dirty="0">
                <a:latin typeface="Monotype Corsiva" panose="03010101010201010101" pitchFamily="66" charset="0"/>
                <a:cs typeface="Times New Roman" pitchFamily="18" charset="0"/>
              </a:rPr>
              <a:t>чтобы за ним  наблюдать, - </a:t>
            </a:r>
            <a:r>
              <a:rPr lang="ru-RU" sz="4900" b="1" dirty="0" smtClean="0">
                <a:latin typeface="Monotype Corsiva" panose="03010101010201010101" pitchFamily="66" charset="0"/>
                <a:cs typeface="Times New Roman" pitchFamily="18" charset="0"/>
              </a:rPr>
              <a:t/>
            </a:r>
            <a:br>
              <a:rPr lang="ru-RU" sz="4900" b="1" dirty="0" smtClean="0">
                <a:latin typeface="Monotype Corsiva" panose="03010101010201010101" pitchFamily="66" charset="0"/>
                <a:cs typeface="Times New Roman" pitchFamily="18" charset="0"/>
              </a:rPr>
            </a:br>
            <a:r>
              <a:rPr lang="ru-RU" sz="4900" b="1" dirty="0" smtClean="0">
                <a:latin typeface="Monotype Corsiva" panose="03010101010201010101" pitchFamily="66" charset="0"/>
                <a:cs typeface="Times New Roman" pitchFamily="18" charset="0"/>
              </a:rPr>
              <a:t>надо </a:t>
            </a:r>
            <a:r>
              <a:rPr lang="ru-RU" sz="4900" b="1" dirty="0">
                <a:latin typeface="Monotype Corsiva" panose="03010101010201010101" pitchFamily="66" charset="0"/>
                <a:cs typeface="Times New Roman" pitchFamily="18" charset="0"/>
              </a:rPr>
              <a:t>дать ему </a:t>
            </a:r>
            <a:r>
              <a:rPr lang="ru-RU" sz="4900" b="1" dirty="0" smtClean="0">
                <a:latin typeface="Monotype Corsiva" panose="03010101010201010101" pitchFamily="66" charset="0"/>
                <a:cs typeface="Times New Roman" pitchFamily="18" charset="0"/>
              </a:rPr>
              <a:t>свободу.</a:t>
            </a:r>
            <a:br>
              <a:rPr lang="ru-RU" sz="4900" b="1" dirty="0" smtClean="0">
                <a:latin typeface="Monotype Corsiva" panose="03010101010201010101" pitchFamily="66" charset="0"/>
                <a:cs typeface="Times New Roman" pitchFamily="18" charset="0"/>
              </a:rPr>
            </a:br>
            <a:r>
              <a:rPr lang="ru-RU" b="1" dirty="0" smtClean="0">
                <a:latin typeface="Monotype Corsiva" panose="03010101010201010101" pitchFamily="66" charset="0"/>
                <a:cs typeface="Times New Roman" pitchFamily="18" charset="0"/>
              </a:rPr>
              <a:t>     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dirty="0" smtClean="0">
                <a:latin typeface="Times New Roman" pitchFamily="18" charset="0"/>
                <a:cs typeface="Times New Roman" pitchFamily="18" charset="0"/>
              </a:rPr>
            </a:br>
            <a:r>
              <a:rPr lang="ru-RU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dirty="0">
                <a:latin typeface="Times New Roman" pitchFamily="18" charset="0"/>
                <a:cs typeface="Times New Roman" pitchFamily="18" charset="0"/>
              </a:rPr>
            </a:br>
            <a:r>
              <a:rPr lang="ru-RU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                           Мария </a:t>
            </a:r>
            <a:r>
              <a:rPr lang="ru-RU" dirty="0" err="1">
                <a:latin typeface="Times New Roman" pitchFamily="18" charset="0"/>
                <a:cs typeface="Times New Roman" pitchFamily="18" charset="0"/>
              </a:rPr>
              <a:t>Монтессори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193028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8000"/>
    </mc:Choice>
    <mc:Fallback xmlns="">
      <p:transition spd="slow" advClick="0" advTm="8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4572000" y="857232"/>
            <a:ext cx="4572000" cy="5643602"/>
          </a:xfrm>
        </p:spPr>
        <p:txBody>
          <a:bodyPr>
            <a:normAutofit/>
          </a:bodyPr>
          <a:lstStyle/>
          <a:p>
            <a:pPr>
              <a:buNone/>
            </a:pPr>
            <a:endParaRPr lang="ru-RU" sz="30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ru-RU" dirty="0"/>
          </a:p>
        </p:txBody>
      </p:sp>
      <p:pic>
        <p:nvPicPr>
          <p:cNvPr id="4" name="Рисунок 3" descr="SAM_778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76727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91805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261071" y="1412776"/>
            <a:ext cx="8640960" cy="4857403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lnSpc>
                <a:spcPct val="160000"/>
              </a:lnSpc>
              <a:buNone/>
            </a:pPr>
            <a:r>
              <a:rPr lang="ru-RU" sz="3600" b="1" dirty="0" smtClean="0">
                <a:latin typeface="Times New Roman" pitchFamily="18" charset="0"/>
                <a:cs typeface="Times New Roman" pitchFamily="18" charset="0"/>
              </a:rPr>
              <a:t>      Ранний </a:t>
            </a:r>
            <a:r>
              <a:rPr lang="ru-RU" sz="3600" b="1" dirty="0">
                <a:latin typeface="Times New Roman" pitchFamily="18" charset="0"/>
                <a:cs typeface="Times New Roman" pitchFamily="18" charset="0"/>
              </a:rPr>
              <a:t>возраст является важнейшим периодом в жизни ребенка, когда закладываются наиболее важные способности, определяющие его дальнейшее </a:t>
            </a:r>
            <a:r>
              <a:rPr lang="ru-RU" sz="3600" b="1" dirty="0" smtClean="0">
                <a:latin typeface="Times New Roman" pitchFamily="18" charset="0"/>
                <a:cs typeface="Times New Roman" pitchFamily="18" charset="0"/>
              </a:rPr>
              <a:t>развитие.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ru-RU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b="1" dirty="0"/>
              <a:t/>
            </a:r>
            <a:br>
              <a:rPr lang="ru-RU" b="1" dirty="0"/>
            </a:b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428970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8000"/>
    </mc:Choice>
    <mc:Fallback xmlns="">
      <p:transition spd="slow" advClick="0" advTm="8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 descr="SAM_7612.JPG"/>
          <p:cNvPicPr>
            <a:picLocks noChangeAspect="1"/>
          </p:cNvPicPr>
          <p:nvPr/>
        </p:nvPicPr>
        <p:blipFill>
          <a:blip r:embed="rId2" cstate="print"/>
          <a:srcRect l="4676" r="4918"/>
          <a:stretch>
            <a:fillRect/>
          </a:stretch>
        </p:blipFill>
        <p:spPr>
          <a:xfrm>
            <a:off x="-124987" y="-16064"/>
            <a:ext cx="9268988" cy="68740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15493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568952" cy="5544616"/>
          </a:xfrm>
        </p:spPr>
        <p:txBody>
          <a:bodyPr>
            <a:normAutofit/>
          </a:bodyPr>
          <a:lstStyle/>
          <a:p>
            <a:pPr algn="just">
              <a:spcBef>
                <a:spcPts val="600"/>
              </a:spcBef>
            </a:pP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ru-RU" sz="3100" b="1" dirty="0" smtClean="0">
                <a:latin typeface="Times New Roman" pitchFamily="18" charset="0"/>
                <a:cs typeface="Times New Roman" pitchFamily="18" charset="0"/>
              </a:rPr>
              <a:t>В </a:t>
            </a:r>
            <a:r>
              <a:rPr lang="ru-RU" sz="3100" b="1" dirty="0">
                <a:latin typeface="Times New Roman" pitchFamily="18" charset="0"/>
                <a:cs typeface="Times New Roman" pitchFamily="18" charset="0"/>
              </a:rPr>
              <a:t>этот период складываются такие качества, как познавательная активность, речь, доверие к миру, уверенность в </a:t>
            </a:r>
            <a:r>
              <a:rPr lang="ru-RU" sz="3100" b="1" dirty="0" smtClean="0">
                <a:latin typeface="Times New Roman" pitchFamily="18" charset="0"/>
                <a:cs typeface="Times New Roman" pitchFamily="18" charset="0"/>
              </a:rPr>
              <a:t>себе, доброжелательное </a:t>
            </a:r>
            <a:r>
              <a:rPr lang="ru-RU" sz="3100" b="1" dirty="0">
                <a:latin typeface="Times New Roman" pitchFamily="18" charset="0"/>
                <a:cs typeface="Times New Roman" pitchFamily="18" charset="0"/>
              </a:rPr>
              <a:t>отношение к </a:t>
            </a:r>
            <a:r>
              <a:rPr lang="ru-RU" sz="3100" b="1" dirty="0" smtClean="0">
                <a:latin typeface="Times New Roman" pitchFamily="18" charset="0"/>
                <a:cs typeface="Times New Roman" pitchFamily="18" charset="0"/>
              </a:rPr>
              <a:t>людям, творческие возможности, общая жизненная активность и многое другое.</a:t>
            </a:r>
            <a:endParaRPr lang="ru-RU" sz="3100" b="1" dirty="0"/>
          </a:p>
        </p:txBody>
      </p:sp>
    </p:spTree>
    <p:extLst>
      <p:ext uri="{BB962C8B-B14F-4D97-AF65-F5344CB8AC3E}">
        <p14:creationId xmlns:p14="http://schemas.microsoft.com/office/powerpoint/2010/main" val="3202257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2000"/>
    </mc:Choice>
    <mc:Fallback xmlns="">
      <p:transition spd="slow" advClick="0" advTm="12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7" descr="SAM_761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47" y="0"/>
            <a:ext cx="9161347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39396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87524" y="-99392"/>
            <a:ext cx="8568952" cy="1872208"/>
          </a:xfrm>
        </p:spPr>
        <p:txBody>
          <a:bodyPr>
            <a:normAutofit/>
          </a:bodyPr>
          <a:lstStyle/>
          <a:p>
            <a:pPr algn="just"/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ru-RU" sz="3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С </a:t>
            </a:r>
            <a:r>
              <a:rPr lang="ru-RU" sz="3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поступлением в детский сад в жизни ребенка наступает ряд серьезных изменений:</a:t>
            </a:r>
            <a:endParaRPr lang="ru-RU" sz="3000" dirty="0">
              <a:solidFill>
                <a:srgbClr val="002060"/>
              </a:solidFill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07504" y="1772816"/>
            <a:ext cx="8928992" cy="4608512"/>
          </a:xfrm>
        </p:spPr>
        <p:txBody>
          <a:bodyPr>
            <a:noAutofit/>
          </a:bodyPr>
          <a:lstStyle/>
          <a:p>
            <a:pPr>
              <a:buFontTx/>
              <a:buChar char="−"/>
            </a:pPr>
            <a:r>
              <a:rPr lang="ru-RU" sz="3000" b="1" dirty="0">
                <a:latin typeface="Times New Roman" pitchFamily="18" charset="0"/>
                <a:cs typeface="Times New Roman" pitchFamily="18" charset="0"/>
              </a:rPr>
              <a:t>появляется необходимость соблюдать режим дня, </a:t>
            </a:r>
            <a:endParaRPr lang="ru-RU" sz="3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−"/>
            </a:pPr>
            <a:r>
              <a:rPr lang="ru-RU" sz="3000" b="1" dirty="0" smtClean="0">
                <a:latin typeface="Times New Roman" pitchFamily="18" charset="0"/>
                <a:cs typeface="Times New Roman" pitchFamily="18" charset="0"/>
              </a:rPr>
              <a:t>устанавливать </a:t>
            </a:r>
            <a:r>
              <a:rPr lang="ru-RU" sz="3000" b="1" dirty="0">
                <a:latin typeface="Times New Roman" pitchFamily="18" charset="0"/>
                <a:cs typeface="Times New Roman" pitchFamily="18" charset="0"/>
              </a:rPr>
              <a:t>контакт со </a:t>
            </a:r>
            <a:r>
              <a:rPr lang="ru-RU" sz="3000" b="1" dirty="0" smtClean="0">
                <a:latin typeface="Times New Roman" pitchFamily="18" charset="0"/>
                <a:cs typeface="Times New Roman" pitchFamily="18" charset="0"/>
              </a:rPr>
              <a:t>сверстниками,</a:t>
            </a:r>
          </a:p>
          <a:p>
            <a:pPr algn="just">
              <a:buFontTx/>
              <a:buChar char="−"/>
            </a:pPr>
            <a:r>
              <a:rPr lang="ru-RU" sz="3000" b="1" dirty="0" smtClean="0">
                <a:latin typeface="Times New Roman" pitchFamily="18" charset="0"/>
                <a:cs typeface="Times New Roman" pitchFamily="18" charset="0"/>
              </a:rPr>
              <a:t>выполнять </a:t>
            </a:r>
            <a:r>
              <a:rPr lang="ru-RU" sz="3000" b="1" dirty="0">
                <a:latin typeface="Times New Roman" pitchFamily="18" charset="0"/>
                <a:cs typeface="Times New Roman" pitchFamily="18" charset="0"/>
              </a:rPr>
              <a:t>определенные </a:t>
            </a:r>
            <a:r>
              <a:rPr lang="ru-RU" sz="3000" b="1" dirty="0" smtClean="0">
                <a:latin typeface="Times New Roman" pitchFamily="18" charset="0"/>
                <a:cs typeface="Times New Roman" pitchFamily="18" charset="0"/>
              </a:rPr>
              <a:t>правила,</a:t>
            </a:r>
          </a:p>
          <a:p>
            <a:pPr>
              <a:buFontTx/>
              <a:buChar char="−"/>
            </a:pPr>
            <a:r>
              <a:rPr lang="ru-RU" sz="3000" b="1" dirty="0" smtClean="0">
                <a:latin typeface="Times New Roman" pitchFamily="18" charset="0"/>
                <a:cs typeface="Times New Roman" pitchFamily="18" charset="0"/>
              </a:rPr>
              <a:t>усваивать </a:t>
            </a:r>
            <a:r>
              <a:rPr lang="ru-RU" sz="3000" b="1" dirty="0">
                <a:latin typeface="Times New Roman" pitchFamily="18" charset="0"/>
                <a:cs typeface="Times New Roman" pitchFamily="18" charset="0"/>
              </a:rPr>
              <a:t>основы дисциплины. </a:t>
            </a:r>
            <a:endParaRPr lang="ru-RU" sz="3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ru-RU" sz="3000" b="1" dirty="0" smtClean="0">
                <a:latin typeface="Times New Roman" pitchFamily="18" charset="0"/>
                <a:cs typeface="Times New Roman" pitchFamily="18" charset="0"/>
              </a:rPr>
              <a:t>      Это достаточно сложный период в жизни ребенка. </a:t>
            </a:r>
          </a:p>
          <a:p>
            <a:pPr marL="0" indent="0" algn="just">
              <a:buNone/>
            </a:pPr>
            <a:r>
              <a:rPr lang="ru-RU" sz="3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От правильной организации жизни в группе детского сада, зависит состояние малыша.</a:t>
            </a:r>
            <a:r>
              <a:rPr lang="ru-RU" sz="3000" b="1" dirty="0">
                <a:solidFill>
                  <a:srgbClr val="C00000"/>
                </a:solidFill>
              </a:rPr>
              <a:t/>
            </a:r>
            <a:br>
              <a:rPr lang="ru-RU" sz="3000" b="1" dirty="0">
                <a:solidFill>
                  <a:srgbClr val="C00000"/>
                </a:solidFill>
              </a:rPr>
            </a:br>
            <a:endParaRPr lang="ru-RU" sz="3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1578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5000"/>
    </mc:Choice>
    <mc:Fallback xmlns="">
      <p:transition spd="slow" advClick="0" advTm="15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 descr="SAM_7667.JPG"/>
          <p:cNvPicPr>
            <a:picLocks noChangeAspect="1"/>
          </p:cNvPicPr>
          <p:nvPr/>
        </p:nvPicPr>
        <p:blipFill>
          <a:blip r:embed="rId2"/>
          <a:srcRect r="8079"/>
          <a:stretch>
            <a:fillRect/>
          </a:stretch>
        </p:blipFill>
        <p:spPr>
          <a:xfrm>
            <a:off x="-47493" y="0"/>
            <a:ext cx="9191493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96805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79512" y="188640"/>
            <a:ext cx="8784976" cy="6408712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27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</a:t>
            </a:r>
            <a:r>
              <a:rPr lang="ru-RU" sz="27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группах раннего </a:t>
            </a:r>
            <a:r>
              <a:rPr lang="ru-RU" sz="27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возраста МБДОУ «ДС № 393        г. Челябинска»  </a:t>
            </a:r>
            <a:r>
              <a:rPr lang="ru-RU" sz="27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созданы условия для сенсорного и физического развития детей, для благоприятных контактов между взрослыми и детьми, имеются разнообразные игры и игрушки, пособия и атрибуты, направленные на создание благоприятного эмоционального фона, на создание атмосферы комфортности и уюта.</a:t>
            </a:r>
          </a:p>
          <a:p>
            <a:pPr marL="0" indent="0" algn="just">
              <a:buNone/>
            </a:pPr>
            <a:r>
              <a:rPr lang="ru-RU" sz="27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27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Педагогическую </a:t>
            </a:r>
            <a:r>
              <a:rPr lang="ru-RU" sz="27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деятельность в группах раннего возраста осуществляют компетентные </a:t>
            </a:r>
            <a:r>
              <a:rPr lang="ru-RU" sz="27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педагоги. </a:t>
            </a:r>
          </a:p>
          <a:p>
            <a:pPr marL="0" indent="0" algn="just">
              <a:buNone/>
            </a:pPr>
            <a:r>
              <a:rPr lang="ru-RU" sz="27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27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Они </a:t>
            </a:r>
            <a:r>
              <a:rPr lang="ru-RU" sz="27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стремятся к безболезненной адаптации вновь поступающих детей. </a:t>
            </a:r>
            <a:endParaRPr lang="ru-RU" sz="2700" b="1" dirty="0" smtClean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ru-RU" sz="27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27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Ведут </a:t>
            </a:r>
            <a:r>
              <a:rPr lang="ru-RU" sz="27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активную педагогическую работу с родителями, находят индивидуальный подход к каждому ребенку. </a:t>
            </a:r>
            <a:endParaRPr lang="ru-RU" sz="2700" b="1" dirty="0" smtClean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ru-RU" sz="27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27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Много </a:t>
            </a:r>
            <a:r>
              <a:rPr lang="ru-RU" sz="27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внимания уделяется привитию малышам культурно-гигиенических навыков и навыков самообслуживания, воспитанию навыков общения, доброго отношения детей друг к другу</a:t>
            </a:r>
            <a:r>
              <a:rPr lang="ru-RU" sz="27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sz="27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4805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5000"/>
    </mc:Choice>
    <mc:Fallback xmlns="">
      <p:transition spd="slow" advClick="0" advTm="25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107504" y="0"/>
            <a:ext cx="4896544" cy="6741368"/>
          </a:xfr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ru-RU" sz="16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Воспитатель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6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первой младшей группы №1:</a:t>
            </a:r>
            <a:endParaRPr lang="ru-RU" sz="16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Лукьянова Оксана Петровна</a:t>
            </a:r>
          </a:p>
          <a:p>
            <a:pPr marL="0" indent="0" algn="ctr">
              <a:spcBef>
                <a:spcPts val="0"/>
              </a:spcBef>
              <a:buNone/>
            </a:pPr>
            <a:endParaRPr lang="ru-RU" sz="8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Уровень </a:t>
            </a:r>
            <a:r>
              <a:rPr lang="ru-RU" sz="16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образования: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Высшее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ГОУ ВПО Челябинский государственный педагогический университет» </a:t>
            </a:r>
            <a:endParaRPr lang="ru-RU" sz="16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Направление подготовки</a:t>
            </a:r>
            <a:r>
              <a:rPr lang="ru-RU" sz="1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 педагогика и методика дошкольного образования</a:t>
            </a:r>
            <a:endParaRPr lang="ru-RU" sz="16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ru-RU" sz="800" b="1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Категория:</a:t>
            </a:r>
            <a:r>
              <a:rPr lang="ru-RU" sz="1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Первая</a:t>
            </a:r>
            <a:endParaRPr lang="ru-RU" sz="16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ru-RU" sz="800" b="1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Курсовая подготовка: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МБУ ДПО «Центр развития образования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города Челябинска»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«Психолого-педагогическое сопровождение детей младенческого и раннего возраста»</a:t>
            </a:r>
            <a:endParaRPr lang="ru-RU" sz="16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ru-RU" sz="8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Педагогический </a:t>
            </a:r>
            <a:r>
              <a:rPr lang="ru-RU" sz="16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стаж: </a:t>
            </a:r>
            <a:r>
              <a:rPr lang="ru-RU" sz="1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16 </a:t>
            </a:r>
            <a:r>
              <a:rPr lang="ru-RU" sz="16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лет</a:t>
            </a:r>
          </a:p>
          <a:p>
            <a:pPr algn="ctr">
              <a:spcBef>
                <a:spcPts val="0"/>
              </a:spcBef>
            </a:pPr>
            <a:endParaRPr lang="ru-RU" sz="8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Профессиональные и личностные ценности: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Терпимость, вера в лучшее, верность своему делу</a:t>
            </a:r>
          </a:p>
          <a:p>
            <a:pPr algn="ctr">
              <a:spcBef>
                <a:spcPts val="0"/>
              </a:spcBef>
            </a:pPr>
            <a:endParaRPr lang="ru-RU" sz="16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Педагогическое кредо: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Дети, как ни странно, также испытанье.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Дети, как деревья, сами не растут.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Им нужна забота, ласка, пониманье.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Дети — это время, дети — это труд.</a:t>
            </a:r>
          </a:p>
          <a:p>
            <a:pPr marL="0" indent="0" algn="ctr">
              <a:spcBef>
                <a:spcPts val="0"/>
              </a:spcBef>
              <a:buNone/>
            </a:pPr>
            <a:endParaRPr lang="ru-RU" sz="16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Объект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404664"/>
            <a:ext cx="4081169" cy="6244187"/>
          </a:xfrm>
        </p:spPr>
      </p:pic>
    </p:spTree>
    <p:extLst>
      <p:ext uri="{BB962C8B-B14F-4D97-AF65-F5344CB8AC3E}">
        <p14:creationId xmlns:p14="http://schemas.microsoft.com/office/powerpoint/2010/main" val="3978509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2000"/>
    </mc:Choice>
    <mc:Fallback xmlns="">
      <p:transition spd="slow" advClick="0" advTm="12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107504" y="260648"/>
            <a:ext cx="4388296" cy="6480720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ru-RU" sz="64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Воспитатель </a:t>
            </a:r>
          </a:p>
          <a:p>
            <a:pPr marL="0" indent="0" algn="ctr">
              <a:buNone/>
            </a:pPr>
            <a:r>
              <a:rPr lang="ru-RU" sz="64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</a:t>
            </a:r>
            <a:r>
              <a:rPr lang="ru-RU" sz="64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ервая младшая группа № 1:</a:t>
            </a:r>
            <a:endParaRPr lang="ru-RU" sz="64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6400" dirty="0" err="1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Гладунова</a:t>
            </a:r>
            <a:r>
              <a:rPr lang="ru-RU" sz="6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Екатерина Алексеевна</a:t>
            </a:r>
          </a:p>
          <a:p>
            <a:pPr algn="ctr"/>
            <a:endParaRPr lang="ru-RU" sz="32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64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Уровень образования:</a:t>
            </a:r>
          </a:p>
          <a:p>
            <a:pPr marL="0" indent="0" algn="ctr">
              <a:buNone/>
            </a:pPr>
            <a:r>
              <a:rPr lang="ru-RU" sz="6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Высшее</a:t>
            </a:r>
          </a:p>
          <a:p>
            <a:pPr marL="0" indent="0" algn="ctr">
              <a:buNone/>
            </a:pPr>
            <a:r>
              <a:rPr lang="ru-RU" sz="6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ФГБОУ ВПО «Челябинский Государственный педагогический университет» </a:t>
            </a:r>
          </a:p>
          <a:p>
            <a:pPr marL="0" indent="0" algn="ctr">
              <a:buNone/>
            </a:pPr>
            <a:r>
              <a:rPr lang="ru-RU" sz="6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Направление </a:t>
            </a:r>
            <a:r>
              <a:rPr lang="ru-RU" sz="6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подготовки:</a:t>
            </a:r>
          </a:p>
          <a:p>
            <a:pPr marL="0" indent="0" algn="ctr">
              <a:buNone/>
            </a:pPr>
            <a:r>
              <a:rPr lang="ru-RU" sz="6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</a:t>
            </a:r>
            <a:r>
              <a:rPr lang="ru-RU" sz="6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едагогика</a:t>
            </a:r>
          </a:p>
          <a:p>
            <a:pPr marL="0" indent="0" algn="ctr">
              <a:buNone/>
            </a:pPr>
            <a:endParaRPr lang="ru-RU" sz="32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64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Категория</a:t>
            </a:r>
            <a:r>
              <a:rPr lang="ru-RU" sz="6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 соответствие занимаемой должности</a:t>
            </a:r>
            <a:endParaRPr lang="ru-RU" sz="32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ru-RU" sz="3200" b="1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66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Курсовая подготовка: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6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ГБУ ДПО «Челябинский институт переподготовки и повышения квалификации работников образования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6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«Теория и методика развития детей раннего возраста в </a:t>
            </a:r>
            <a:r>
              <a:rPr lang="ru-RU" sz="66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Д</a:t>
            </a:r>
            <a:r>
              <a:rPr lang="ru-RU" sz="6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оу»</a:t>
            </a:r>
            <a:endParaRPr lang="ru-RU" sz="66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ru-RU" sz="32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64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Педагогический стаж: </a:t>
            </a:r>
            <a:r>
              <a:rPr lang="ru-RU" sz="6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1,5 </a:t>
            </a:r>
            <a:r>
              <a:rPr lang="ru-RU" sz="6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года</a:t>
            </a:r>
          </a:p>
          <a:p>
            <a:pPr marL="0" indent="0" algn="ctr">
              <a:buNone/>
            </a:pPr>
            <a:endParaRPr lang="ru-RU" sz="32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64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Профессиональные и личностные ценности:</a:t>
            </a:r>
          </a:p>
          <a:p>
            <a:pPr marL="0" indent="0" algn="ctr">
              <a:buNone/>
            </a:pPr>
            <a:r>
              <a:rPr lang="ru-RU" sz="6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Выдержка, самообладание, тактичность, добросовестность и целеустремлённость</a:t>
            </a:r>
          </a:p>
          <a:p>
            <a:pPr algn="ctr"/>
            <a:endParaRPr lang="ru-RU" sz="64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64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Педагогическое кредо:</a:t>
            </a:r>
          </a:p>
          <a:p>
            <a:pPr marL="0" indent="0" algn="ctr">
              <a:buNone/>
            </a:pPr>
            <a:r>
              <a:rPr lang="ru-RU" sz="64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Чудеса случаются!</a:t>
            </a:r>
          </a:p>
          <a:p>
            <a:pPr marL="0" indent="0" algn="ctr">
              <a:buNone/>
            </a:pPr>
            <a:r>
              <a:rPr lang="ru-RU" sz="64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Нужно только очень, очень захотеть!</a:t>
            </a:r>
          </a:p>
          <a:p>
            <a:pPr marL="0" indent="0" algn="ctr">
              <a:buNone/>
            </a:pPr>
            <a:endParaRPr lang="ru-RU" sz="29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ru-RU" dirty="0"/>
          </a:p>
        </p:txBody>
      </p:sp>
      <p:pic>
        <p:nvPicPr>
          <p:cNvPr id="4" name="Объект 3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3088" y="188640"/>
            <a:ext cx="4629805" cy="6552728"/>
          </a:xfrm>
        </p:spPr>
      </p:pic>
    </p:spTree>
    <p:extLst>
      <p:ext uri="{BB962C8B-B14F-4D97-AF65-F5344CB8AC3E}">
        <p14:creationId xmlns:p14="http://schemas.microsoft.com/office/powerpoint/2010/main" val="368045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2000"/>
    </mc:Choice>
    <mc:Fallback xmlns="">
      <p:transition spd="slow" advClick="0" advTm="12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Заголовок 4"/>
          <p:cNvSpPr>
            <a:spLocks noGrp="1"/>
          </p:cNvSpPr>
          <p:nvPr>
            <p:ph type="title"/>
          </p:nvPr>
        </p:nvSpPr>
        <p:spPr>
          <a:xfrm>
            <a:off x="287524" y="-99392"/>
            <a:ext cx="8568952" cy="1368152"/>
          </a:xfrm>
        </p:spPr>
        <p:txBody>
          <a:bodyPr>
            <a:noAutofit/>
          </a:bodyPr>
          <a:lstStyle/>
          <a:p>
            <a:r>
              <a:rPr lang="ru-RU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Первая младшая группа  № </a:t>
            </a:r>
            <a:r>
              <a:rPr lang="ru-RU" sz="32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 </a:t>
            </a:r>
            <a:br>
              <a:rPr lang="ru-RU" sz="32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</a:br>
            <a:endParaRPr lang="ru-RU" sz="32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E:\Конкурс ясли 21\ФОТО ГРУППЫ\DSC_1914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282" y="908720"/>
            <a:ext cx="8697436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0 SuperSonya - Фиалка (Vincent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67544" y="587727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3240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72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User\Desktop\Конкурс ясли 21\ФОТО ГРУППЫ\DSC_1936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14" y="396116"/>
            <a:ext cx="9145214" cy="6057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8519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E:\Конкурс ясли 21\ФОТО ГРУППЫ\DSC_1927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4665"/>
            <a:ext cx="9166390" cy="6071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6108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E:\Конкурс ясли 21\ФОТО ГРУППЫ\DSC_206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6672"/>
            <a:ext cx="9144000" cy="6056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2340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91805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C:\Users\User\Desktop\Конкурс ясли 21\ФОТО ГРУППЫ\DSC_208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7026" y="260648"/>
            <a:ext cx="9241026" cy="612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6239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91805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1935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«Чемодан с сюрпризом»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362" name="Picture 2" descr="C:\Users\User\Desktop\Конкурс ясли 21\ФОТО ГРУППЫ\DSC_2523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4"/>
            <a:ext cx="8371282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4599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91805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6" name="Picture 2" descr="C:\Users\User\Desktop\Конкурс ясли 21\ФОТО ГРУППЫ\DSC_2526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332656"/>
            <a:ext cx="9180512" cy="604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8077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91805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«Домики для шариков»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410" name="Picture 2" descr="C:\Users\User\Desktop\Конкурс ясли 21\ФОТО ГРУППЫ\DSC_254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96752"/>
            <a:ext cx="8414463" cy="557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7112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91805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3051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«Каждой бабочке свой цветочек»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434" name="Picture 2" descr="C:\Users\User\Desktop\Конкурс ясли 21\ФОТО ГРУППЫ\DSC_256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8240564" cy="5458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8395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91805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38944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«Собери карандаши, </a:t>
            </a:r>
            <a:b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палочки в стаканы»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458" name="Picture 2" descr="C:\Users\User\Desktop\Конкурс ясли 21\ФОТО ГРУППЫ\DSC_2580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7936411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7297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91805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323528" y="260648"/>
            <a:ext cx="4464496" cy="6408712"/>
          </a:xfrm>
        </p:spPr>
        <p:txBody>
          <a:bodyPr>
            <a:normAutofit fontScale="47500" lnSpcReduction="20000"/>
          </a:bodyPr>
          <a:lstStyle/>
          <a:p>
            <a:pPr marL="0" indent="0" algn="ctr">
              <a:buNone/>
            </a:pPr>
            <a:r>
              <a:rPr lang="ru-RU" sz="34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Воспитатель </a:t>
            </a:r>
          </a:p>
          <a:p>
            <a:pPr marL="0" indent="0" algn="ctr">
              <a:buNone/>
            </a:pPr>
            <a:r>
              <a:rPr lang="ru-RU" sz="34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первой младшей группы № 4:</a:t>
            </a:r>
            <a:endParaRPr lang="ru-RU" sz="34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3400" dirty="0" err="1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Сулягина</a:t>
            </a:r>
            <a:r>
              <a:rPr lang="ru-RU" sz="3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Светлана Андреевна</a:t>
            </a:r>
          </a:p>
          <a:p>
            <a:pPr algn="ctr"/>
            <a:endParaRPr lang="ru-RU" sz="34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34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Уровень образования:</a:t>
            </a:r>
          </a:p>
          <a:p>
            <a:pPr marL="0" indent="0" algn="ctr">
              <a:buNone/>
            </a:pPr>
            <a:r>
              <a:rPr lang="ru-RU" sz="3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Средне-специальное</a:t>
            </a:r>
          </a:p>
          <a:p>
            <a:pPr marL="0" indent="0" algn="ctr">
              <a:buNone/>
            </a:pPr>
            <a:r>
              <a:rPr lang="ru-RU" sz="3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ГБОУ СПО «</a:t>
            </a:r>
            <a:r>
              <a:rPr lang="ru-RU" sz="3400" dirty="0" err="1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Саткинский</a:t>
            </a:r>
            <a:r>
              <a:rPr lang="ru-RU" sz="3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педагогический колледж» </a:t>
            </a:r>
          </a:p>
          <a:p>
            <a:pPr algn="ctr"/>
            <a:endParaRPr lang="ru-RU" sz="34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3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Направление подготовки:</a:t>
            </a:r>
          </a:p>
          <a:p>
            <a:pPr marL="0" indent="0" algn="ctr">
              <a:buNone/>
            </a:pPr>
            <a:r>
              <a:rPr lang="ru-RU" sz="3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Дошкольное </a:t>
            </a:r>
            <a:r>
              <a:rPr lang="ru-RU" sz="3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образование</a:t>
            </a:r>
          </a:p>
          <a:p>
            <a:pPr marL="0" indent="0" algn="ctr">
              <a:spcBef>
                <a:spcPts val="0"/>
              </a:spcBef>
              <a:buNone/>
            </a:pPr>
            <a:endParaRPr lang="ru-RU" sz="3400" b="1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34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Курсовая </a:t>
            </a:r>
            <a:r>
              <a:rPr lang="ru-RU" sz="34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подготовка: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3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МБУ </a:t>
            </a:r>
            <a:r>
              <a:rPr lang="ru-RU" sz="3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ДПО «Центр развития образования </a:t>
            </a:r>
            <a:endParaRPr lang="ru-RU" sz="34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3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города </a:t>
            </a:r>
            <a:r>
              <a:rPr lang="ru-RU" sz="3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Челябинска»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3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«Психолого-педагогическое сопровождение детей младенческого и раннего возраста»</a:t>
            </a:r>
          </a:p>
          <a:p>
            <a:pPr marL="0" indent="0" algn="ctr">
              <a:buNone/>
            </a:pPr>
            <a:endParaRPr lang="ru-RU" sz="20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34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Категория</a:t>
            </a:r>
            <a:r>
              <a:rPr lang="ru-RU" sz="34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ru-RU" sz="3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Первая</a:t>
            </a:r>
            <a:endParaRPr lang="ru-RU" sz="34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ru-RU" sz="20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34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Педагогический стаж</a:t>
            </a:r>
            <a:r>
              <a:rPr lang="ru-RU" sz="3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 4</a:t>
            </a:r>
            <a:r>
              <a:rPr lang="ru-RU" sz="3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года</a:t>
            </a:r>
          </a:p>
          <a:p>
            <a:pPr marL="0" indent="0" algn="ctr">
              <a:buNone/>
            </a:pPr>
            <a:endParaRPr lang="ru-RU" sz="20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34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Профессиональные и личностные ценности:</a:t>
            </a:r>
          </a:p>
          <a:p>
            <a:pPr marL="0" indent="0" algn="ctr">
              <a:buNone/>
            </a:pPr>
            <a:r>
              <a:rPr lang="ru-RU" sz="3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Д</a:t>
            </a:r>
            <a:r>
              <a:rPr lang="ru-RU" sz="3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оброта</a:t>
            </a:r>
            <a:r>
              <a:rPr lang="ru-RU" sz="3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честность, </a:t>
            </a:r>
            <a:r>
              <a:rPr lang="ru-RU" sz="3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искренность,</a:t>
            </a:r>
          </a:p>
          <a:p>
            <a:pPr marL="0" indent="0" algn="ctr">
              <a:buNone/>
            </a:pPr>
            <a:r>
              <a:rPr lang="ru-RU" sz="3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отзывчивость</a:t>
            </a:r>
            <a:r>
              <a:rPr lang="ru-RU" sz="3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трудолюбие</a:t>
            </a:r>
          </a:p>
          <a:p>
            <a:pPr marL="0" indent="0" algn="ctr">
              <a:buNone/>
            </a:pPr>
            <a:endParaRPr lang="ru-RU" sz="20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34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Педагогическое кредо:</a:t>
            </a:r>
          </a:p>
          <a:p>
            <a:pPr marL="0" indent="0" algn="ctr">
              <a:buNone/>
            </a:pPr>
            <a:r>
              <a:rPr lang="ru-RU" sz="34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Тот, кто стоит на месте, </a:t>
            </a:r>
            <a:endParaRPr lang="ru-RU" sz="3400" b="1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sz="34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не </a:t>
            </a:r>
            <a:r>
              <a:rPr lang="ru-RU" sz="34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может идти вперёд</a:t>
            </a:r>
          </a:p>
          <a:p>
            <a:pPr marL="0" indent="0" algn="ctr">
              <a:buNone/>
            </a:pPr>
            <a:endParaRPr lang="ru-RU" sz="29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ru-RU" sz="29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ru-RU" dirty="0"/>
          </a:p>
        </p:txBody>
      </p:sp>
      <p:pic>
        <p:nvPicPr>
          <p:cNvPr id="4" name="Объект 3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60648"/>
            <a:ext cx="4225130" cy="6480720"/>
          </a:xfrm>
        </p:spPr>
      </p:pic>
    </p:spTree>
    <p:extLst>
      <p:ext uri="{BB962C8B-B14F-4D97-AF65-F5344CB8AC3E}">
        <p14:creationId xmlns:p14="http://schemas.microsoft.com/office/powerpoint/2010/main" val="3642481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2000"/>
    </mc:Choice>
    <mc:Fallback xmlns="">
      <p:transition spd="slow" advClick="0" advTm="12000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Заголовок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Autofit/>
          </a:bodyPr>
          <a:lstStyle/>
          <a:p>
            <a:r>
              <a:rPr lang="ru-RU" sz="4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Первая младшая группа № 4</a:t>
            </a:r>
            <a:endParaRPr lang="ru-RU" sz="4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698" name="Picture 2" descr="C:\Users\User\Desktop\Конкурс ясли 21\ФОТО 11.03\DSC_29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14881"/>
            <a:ext cx="8468198" cy="5608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825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User\Desktop\Конкурс ясли 21\ФОТО ГРУППЫ\DSC_194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4664"/>
            <a:ext cx="9131094" cy="6047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6477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E:\Конкурс ясли 21\ФОТО ГРУППЫ\DSC_195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06" y="404664"/>
            <a:ext cx="913230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9250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E:\Конкурс ясли 21\ФОТО ГРУППЫ\DSC_1965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8926"/>
            <a:ext cx="9144000" cy="6056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0069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C:\Users\User\Desktop\Конкурс ясли 21\ФОТО ГРУППЫ\DSC_203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4664"/>
            <a:ext cx="913230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7104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E:\Конкурс ясли 21\ФОТО ГРУППЫ\DSC_2237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152" y="386222"/>
            <a:ext cx="9160152" cy="6067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220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User\Desktop\Конкурс ясли 21\ФОТО ГРУППЫ\DSC_1958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49459"/>
            <a:ext cx="4211960" cy="6359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0" name="Picture 2" descr="C:\Users\User\Desktop\Конкурс ясли 21\ФОТО 11.03\DSC_2918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90" r="5896"/>
          <a:stretch/>
        </p:blipFill>
        <p:spPr bwMode="auto">
          <a:xfrm>
            <a:off x="4343414" y="1670455"/>
            <a:ext cx="4693082" cy="3630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7294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User\Desktop\Конкурс ясли 21\ФОТО ГРУППЫ\DSC_1976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4572000" cy="6849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4" name="Picture 2" descr="C:\Users\User\Desktop\Конкурс ясли 21\ФОТО ГРУППЫ\DSC_197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9884" y="0"/>
            <a:ext cx="4536504" cy="6849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2949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1296144"/>
          </a:xfrm>
        </p:spPr>
        <p:txBody>
          <a:bodyPr>
            <a:normAutofit fontScale="90000"/>
          </a:bodyPr>
          <a:lstStyle/>
          <a:p>
            <a:r>
              <a:rPr lang="ru-RU" sz="3200" b="1" i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«Волшебные коробки»</a:t>
            </a:r>
            <a:r>
              <a:rPr lang="ru-RU" sz="32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в которых живут игры на развитие сенсорно-перцептивной сферы ребенка</a:t>
            </a:r>
            <a:endParaRPr lang="ru-RU" sz="32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C:\Users\User\Desktop\Конкурс ясли 21\ФОТО ГРУППЫ\DSC_199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512" y="1628800"/>
            <a:ext cx="7718975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5497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«Умные выключатели»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290" name="Picture 2" descr="C:\Users\User\Desktop\Конкурс ясли 21\ФОТО ГРУППЫ\DSC_204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0768"/>
            <a:ext cx="8153846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2536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95536" y="44624"/>
            <a:ext cx="8229600" cy="1143000"/>
          </a:xfrm>
        </p:spPr>
        <p:txBody>
          <a:bodyPr>
            <a:normAutofit/>
          </a:bodyPr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«Сенсорные коробочки»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2" descr="C:\Users\User\Desktop\Конкурс ясли 21\ФОТО ГРУППЫ\DSC_212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39769"/>
            <a:ext cx="8352928" cy="553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7867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ser\Desktop\Конкурс ясли 21\ФОТО ГРУППЫ\DSC_2050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990" y="381908"/>
            <a:ext cx="9163990" cy="6071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7230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6" name="Picture 2" descr="C:\Users\User\Desktop\Конкурс ясли 21\ФОТО ГРУППЫ\DSC_2139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3999" cy="6056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9502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3076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«Веселые прищепки»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338" name="Picture 2" descr="C:\Users\User\Desktop\Конкурс ясли 21\ФОТО ГРУППЫ\DSC_210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56792"/>
            <a:ext cx="7762155" cy="514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3748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«Чудо – замочки»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410" name="Picture 2" descr="C:\Users\User\Desktop\Конкурс ясли 21\ФОТО ГРУППЫ\DSC_2153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768" y="1196752"/>
            <a:ext cx="8414463" cy="557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4308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4" name="Picture 2" descr="C:\Users\User\Desktop\Конкурс ясли 21\ФОТО ГРУППЫ\DSC_216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93" y="404664"/>
            <a:ext cx="913230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6553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-7590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Тренажер «Цветные крышки»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458" name="Picture 2" descr="C:\Users\User\Desktop\Конкурс ясли 21\ФОТО ГРУППЫ\DSC_2203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000" y="1124744"/>
            <a:ext cx="8480000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9269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2" name="Picture 2" descr="C:\Users\User\Desktop\Конкурс ясли 21\ФОТО ГРУППЫ\DSC_220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613" y="309934"/>
            <a:ext cx="9166613" cy="6071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3228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1143000"/>
          </a:xfrm>
        </p:spPr>
        <p:txBody>
          <a:bodyPr>
            <a:normAutofit/>
          </a:bodyPr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«Сенсорное одеяло»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1506" name="Picture 2" descr="C:\Users\User\Desktop\Конкурс ясли 21\ФОТО ГРУППЫ\DSC_2266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8414463" cy="557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425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07504" y="620688"/>
            <a:ext cx="8928992" cy="5904656"/>
          </a:xfrm>
        </p:spPr>
        <p:txBody>
          <a:bodyPr/>
          <a:lstStyle/>
          <a:p>
            <a:pPr marL="0" indent="0" algn="just">
              <a:buNone/>
            </a:pP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процессе совместной деятельности с детьми используем такие формы и методы работы как: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нетрадиционное рисование, игры на сплочение, музыкальные игры, релаксационные игры, игровые упражнения на развитие эмоциональной сферы, снятие физического напряжения, тревожности, которые объединяют детей и создают положительный эмоциональный настрой, используя </a:t>
            </a:r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разнообразные технологии: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9490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6000"/>
    </mc:Choice>
    <mc:Fallback xmlns="">
      <p:transition spd="slow" advClick="0" advTm="16000"/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61971" y="214290"/>
            <a:ext cx="81229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3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Личностно – ориентированная технология</a:t>
            </a:r>
            <a:endParaRPr lang="ru-RU" sz="32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506" name="Picture 2" descr="C:\Users\User\Desktop\Конкурс ясли 21\ФОТО 11.03\DSC_293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431" y="1196752"/>
            <a:ext cx="8371334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7176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E:\Конкурс ясли 21\Фото 1 группа 11.03\DSC_297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314156"/>
            <a:ext cx="9192533" cy="6100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7399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071670" y="0"/>
            <a:ext cx="49486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Внесение игрушки</a:t>
            </a:r>
            <a:endParaRPr lang="ru-RU" sz="4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22" name="Picture 2" descr="C:\Users\User\Desktop\Конкурс ясли 21\ФОТО 11.03\DSC_286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707886"/>
            <a:ext cx="4104456" cy="5983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23" name="Picture 3" descr="C:\Users\User\Desktop\Конкурс ясли 21\ФОТО 11.03\DSC_286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5970" y="702516"/>
            <a:ext cx="4274501" cy="5988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5486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2" name="Picture 2" descr="C:\Users\User\Desktop\Конкурс ясли 21\ФОТО 11.03\DSC_290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387968"/>
            <a:ext cx="9192534" cy="6088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456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Рисунок 3" descr="SAM_798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7524" y="953022"/>
            <a:ext cx="8568952" cy="58148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Box 9"/>
          <p:cNvSpPr txBox="1"/>
          <p:nvPr/>
        </p:nvSpPr>
        <p:spPr>
          <a:xfrm>
            <a:off x="1835696" y="142852"/>
            <a:ext cx="59766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Играем с матрешкой</a:t>
            </a:r>
            <a:endParaRPr lang="ru-RU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5909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Игровая технология</a:t>
            </a:r>
            <a:endParaRPr lang="ru-RU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2" descr="C:\Users\User\Desktop\Конкурс ясли 21\ФОТО ГРУППЫ\DSC_1977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96752"/>
            <a:ext cx="8163487" cy="5564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1301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836712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Салон красоты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9938" name="Picture 2" descr="C:\Users\User\Desktop\Конкурс ясли 21\ФОТО 11.03\DSC_2886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44815"/>
            <a:ext cx="3905509" cy="5896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939" name="Picture 3" descr="C:\Users\User\Desktop\Конкурс ясли 21\ФОТО 11.03\DSC_2889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908720"/>
            <a:ext cx="4029454" cy="5866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7793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19405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Модники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62" name="Picture 2" descr="C:\Users\User\Desktop\Конкурс ясли 21\ФОТО 11.03\DSC_289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826" y="1196752"/>
            <a:ext cx="8371282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2061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6316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986" name="Picture 2" descr="C:\Users\User\Desktop\Конкурс ясли 21\ФОТО 11.03\DSC_289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002" y="400792"/>
            <a:ext cx="9144000" cy="6056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8715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Чаепитие 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2" descr="C:\Users\User\Desktop\Конкурс ясли 21\ФОТО ГРУППЫ\DSC_207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4744"/>
            <a:ext cx="8479015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1909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User\Desktop\Конкурс ясли 21\ФОТО ГРУППЫ\DSC_2010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0056" y="116632"/>
            <a:ext cx="4387811" cy="662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034" name="Picture 2" descr="C:\Users\User\Desktop\Конкурс ясли 21\ФОТО ГРУППЫ\DSC_200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89" y="116632"/>
            <a:ext cx="4387811" cy="662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7869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95536" y="-171400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Супер - повар 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5058" name="Picture 2" descr="C:\Users\User\Desktop\Конкурс ясли 21\ФОТО ГРУППЫ\DSC_2023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980729"/>
            <a:ext cx="3823277" cy="577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059" name="Picture 3" descr="C:\Users\User\Desktop\Конкурс ясли 21\ФОТО ГРУППЫ\DSC_202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980728"/>
            <a:ext cx="3843540" cy="5802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5542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30290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Водитель такси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C:\Users\User\Desktop\Конкурс ясли 21\Фото 12.03\DSC_320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70114"/>
            <a:ext cx="8496944" cy="5627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4388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860032" y="4941168"/>
            <a:ext cx="4125144" cy="1143000"/>
          </a:xfrm>
        </p:spPr>
        <p:txBody>
          <a:bodyPr>
            <a:normAutofit fontScale="90000"/>
          </a:bodyPr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Скорая помощь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C:\Users\User\Desktop\Конкурс ясли 21\Фото 12.03\DSC_3215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4392488" cy="6631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175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23528" y="116632"/>
            <a:ext cx="86596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Технология организации театральной деятельности</a:t>
            </a:r>
            <a:endParaRPr lang="ru-RU" sz="28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8675" name="Picture 3" descr="C:\Users\User\Desktop\Конкурс ясли 21\ФОТО 11.03\DSC_284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824" y="980727"/>
            <a:ext cx="8778319" cy="581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2959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95536" y="26098"/>
            <a:ext cx="8229600" cy="95463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Театр на крышках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4818" name="Picture 2" descr="C:\Users\User\Desktop\Конкурс ясли 21\ФОТО 09.03\DSC_2670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52736"/>
            <a:ext cx="8611789" cy="5703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5778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32933" y="116632"/>
            <a:ext cx="8229600" cy="1143000"/>
          </a:xfrm>
        </p:spPr>
        <p:txBody>
          <a:bodyPr>
            <a:noAutofit/>
          </a:bodyPr>
          <a:lstStyle/>
          <a:p>
            <a:r>
              <a:rPr lang="ru-RU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«Театр на фартуке»</a:t>
            </a:r>
            <a:br>
              <a:rPr lang="ru-RU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endParaRPr lang="ru-RU" dirty="0">
              <a:solidFill>
                <a:srgbClr val="002060"/>
              </a:solidFill>
            </a:endParaRPr>
          </a:p>
        </p:txBody>
      </p:sp>
      <p:pic>
        <p:nvPicPr>
          <p:cNvPr id="31746" name="Picture 2" descr="C:\Users\User\Desktop\Конкурс ясли 21\ФОТО ГРУППЫ\DSC_228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8570" y="725280"/>
            <a:ext cx="3984680" cy="6016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747" name="Picture 3" descr="C:\Users\User\Desktop\Конкурс ясли 21\ФОТО ГРУППЫ\DSC_2275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92696"/>
            <a:ext cx="4032448" cy="6088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96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ru-RU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Варежковый</a:t>
            </a:r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театр</a:t>
            </a:r>
            <a:endParaRPr lang="ru-RU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290" name="Picture 2" descr="E:\Конкурс ясли 21\Фото 12.03\DSC_340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6752"/>
            <a:ext cx="8414463" cy="557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9752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851692" y="25354"/>
            <a:ext cx="531754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Пальчиковый театр</a:t>
            </a:r>
            <a:endParaRPr lang="ru-RU" sz="4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795" name="Picture 3" descr="C:\Users\User\Desktop\Конкурс ясли 21\ФОТО ГРУППЫ\DSC_203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614" y="977226"/>
            <a:ext cx="8828238" cy="584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9105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791959" y="0"/>
            <a:ext cx="52522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4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Куколы</a:t>
            </a:r>
            <a:r>
              <a:rPr lang="ru-RU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«Би-ба-</a:t>
            </a:r>
            <a:r>
              <a:rPr lang="ru-RU" sz="44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бо</a:t>
            </a:r>
            <a:r>
              <a:rPr lang="ru-RU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»</a:t>
            </a:r>
            <a:endParaRPr lang="ru-RU" sz="4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890" name="Picture 2" descr="C:\Users\User\Desktop\Конкурс ясли 21\Фото 1 группа 11.03\DSC_299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922" y="980728"/>
            <a:ext cx="8709621" cy="5768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3030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23528" y="0"/>
            <a:ext cx="8568952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Технология «</a:t>
            </a:r>
            <a:r>
              <a:rPr lang="ru-RU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Лэпбук</a:t>
            </a:r>
            <a:r>
              <a:rPr lang="ru-RU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»</a:t>
            </a:r>
            <a:endParaRPr lang="ru-RU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4" name="Picture 2" descr="E:\Конкурс ясли 21\Фото 12.03\DSC_3427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52736"/>
            <a:ext cx="8593969" cy="5692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0216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E:\Конкурс ясли 21\Фото 12.03\DSC_3446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400390"/>
            <a:ext cx="9145214" cy="6057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2823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0" name="Picture 2" descr="E:\Конкурс ясли 21\Фото 1 группа 11.03\DSC_3039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516534"/>
            <a:ext cx="9192534" cy="6088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1958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4" name="Picture 2" descr="E:\Конкурс ясли 21\Фото 1 группа 11.03\DSC_3044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404664"/>
            <a:ext cx="9192534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1490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78" name="Picture 2" descr="E:\Конкурс ясли 21\Фото 1 группа 11.03\DSC_3053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4664"/>
            <a:ext cx="9181924" cy="6081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1488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2" name="Picture 2" descr="E:\Конкурс ясли 21\Фото 1 группа 11.03\DSC_3083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300510"/>
            <a:ext cx="9193748" cy="6089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17 Марина Журавлёва - Детская игра (minus)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7504" y="616530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061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126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26" name="Picture 2" descr="E:\Конкурс ясли 21\Фото 1 группа 11.03\DSC_3094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874" y="400389"/>
            <a:ext cx="9168874" cy="607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7145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0" y="0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Технология «Нетрадиционные </a:t>
            </a:r>
          </a:p>
          <a:p>
            <a:pPr algn="ctr"/>
            <a:r>
              <a:rPr lang="ru-RU" sz="3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методы рисования»</a:t>
            </a:r>
            <a:endParaRPr lang="ru-RU" sz="32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319805" y="1071546"/>
            <a:ext cx="63387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Рисование ладошками, ватными палочками, пальчиками, </a:t>
            </a:r>
          </a:p>
          <a:p>
            <a:pPr algn="ctr"/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рисование на манной крупе.</a:t>
            </a:r>
            <a:endParaRPr lang="ru-RU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Рисунок 4" descr="SAM_800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3059" y="1844824"/>
            <a:ext cx="6501309" cy="48759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11348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34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Рисунок 2" descr="SAM_7974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9632" y="238149"/>
            <a:ext cx="6912768" cy="51845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859747" y="6035149"/>
            <a:ext cx="34504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«Дерево дружбы</a:t>
            </a:r>
            <a:r>
              <a:rPr lang="ru-RU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»</a:t>
            </a:r>
            <a:endParaRPr lang="ru-RU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57961" y="5511929"/>
            <a:ext cx="38540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Рисование ладошками</a:t>
            </a:r>
            <a:endParaRPr lang="ru-RU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9493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Рисунок 1" descr="SAM_799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-1"/>
            <a:ext cx="4643438" cy="34825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4572000" y="1214422"/>
            <a:ext cx="4572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Рисование ватными палочками</a:t>
            </a:r>
            <a:endParaRPr lang="ru-RU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Рисунок 6" descr="SAM_8000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6267" y="3447200"/>
            <a:ext cx="4596267" cy="34108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25085" y="4857759"/>
            <a:ext cx="45183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Рисование пальчиками</a:t>
            </a:r>
            <a:endParaRPr lang="ru-RU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3297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Рисунок 1" descr="SAM_802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286262" cy="57150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Рисунок 2" descr="SAM_8027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6248" y="3214686"/>
            <a:ext cx="4857752" cy="36433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4716016" y="1340768"/>
            <a:ext cx="41044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Рисование </a:t>
            </a:r>
          </a:p>
          <a:p>
            <a:pPr algn="ctr"/>
            <a:r>
              <a:rPr lang="ru-RU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на манной крупе</a:t>
            </a:r>
            <a:endParaRPr lang="ru-RU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0923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331640" y="116632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Технология «Платочная кукла»</a:t>
            </a:r>
            <a:endParaRPr lang="ru-RU" sz="36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2" name="Picture 2" descr="C:\Users\User\Desktop\Конкурс ясли 21\ФОТО ГРУППЫ\DSC_264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19" y="806064"/>
            <a:ext cx="9036496" cy="5985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277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50" name="Picture 2" descr="C:\Users\User\Desktop\Конкурс ясли 21\ФОТО ГРУППЫ\DSC_264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395" y="94320"/>
            <a:ext cx="4417367" cy="6669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ser\Desktop\Конкурс ясли 21\ФОТО ГРУППЫ\DSC_2643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36510"/>
            <a:ext cx="4361479" cy="6584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6717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480017" y="116632"/>
            <a:ext cx="67828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Технология «Дидактическая юбка»</a:t>
            </a:r>
            <a:endParaRPr lang="ru-RU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2530" name="Picture 2" descr="C:\Users\User\Desktop\Конкурс ясли 21\ФОТО 11.03\DSC_279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162" y="908720"/>
            <a:ext cx="8806209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4280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4" name="Picture 2" descr="C:\Users\User\Desktop\Конкурс ясли 21\ФОТО 11.03\DSC_2806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4664"/>
            <a:ext cx="9162419" cy="6068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9815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ru-RU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Технология «Пальчиковые шаги»</a:t>
            </a:r>
            <a:endParaRPr lang="ru-RU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E:\Конкурс ясли 21\Фото 12.03\DSC_3349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096952"/>
            <a:ext cx="8424936" cy="5580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2499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E:\Конкурс ясли 21\Фото 12.03\DSC_3354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92" y="332656"/>
            <a:ext cx="9241026" cy="612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5534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E:\Конкурс ясли 21\Фото 12.03\DSC_336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7"/>
            <a:ext cx="9193120" cy="608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4217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190" y="12973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7504" y="0"/>
            <a:ext cx="8784976" cy="1143000"/>
          </a:xfrm>
        </p:spPr>
        <p:txBody>
          <a:bodyPr>
            <a:noAutofit/>
          </a:bodyPr>
          <a:lstStyle/>
          <a:p>
            <a:r>
              <a:rPr lang="ru-RU" sz="4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Технология «Палочки – </a:t>
            </a:r>
            <a:r>
              <a:rPr lang="ru-RU" sz="40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стукалочки</a:t>
            </a:r>
            <a:r>
              <a:rPr lang="ru-RU" sz="4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»</a:t>
            </a:r>
            <a:endParaRPr lang="ru-RU" sz="4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E:\Конкурс ясли 21\Фото 12.03\DSC_3366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80728"/>
            <a:ext cx="8711440" cy="5769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856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190" y="0"/>
            <a:ext cx="9192534" cy="687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E:\Конкурс ясли 21\Фото 12.03\DSC_336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3534" y="404664"/>
            <a:ext cx="9217535" cy="6105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241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190" y="12973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8508" y="23363"/>
            <a:ext cx="8928992" cy="1143000"/>
          </a:xfrm>
        </p:spPr>
        <p:txBody>
          <a:bodyPr>
            <a:noAutofit/>
          </a:bodyPr>
          <a:lstStyle/>
          <a:p>
            <a:r>
              <a:rPr lang="ru-RU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Технология экспериментальной деятельности</a:t>
            </a:r>
            <a:endParaRPr lang="ru-RU" sz="36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6" name="Picture 2" descr="E:\Конкурс ясли 21\Фото 12.03\DSC_346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83840"/>
            <a:ext cx="8521961" cy="56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7331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190" y="0"/>
            <a:ext cx="9192534" cy="687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0" name="Picture 2" descr="E:\Конкурс ясли 21\Фото 12.03\DSC_3466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7924" y="371801"/>
            <a:ext cx="9181924" cy="6081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579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190" y="12973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4" name="Picture 2" descr="E:\Конкурс ясли 21\Фото 12.03\DSC_3476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5468"/>
            <a:ext cx="9144000" cy="6056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2090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190" y="12973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E:\Конкурс ясли 21\ФОТО 11.03\DSC_2964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3765"/>
            <a:ext cx="9144000" cy="6056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4636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190" y="12973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E:\Конкурс ясли 21\ФОТО 11.03\DSC_297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3" y="404664"/>
            <a:ext cx="9141197" cy="6054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0188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190" y="12973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79512" y="0"/>
            <a:ext cx="8840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0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Здоровьесберегающие</a:t>
            </a:r>
            <a:r>
              <a:rPr lang="ru-RU" sz="4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технологии</a:t>
            </a:r>
            <a:endParaRPr lang="ru-RU" sz="4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C:\Users\User\Desktop\Конкурс ясли 21\Фото 12.03\DSC_323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28052"/>
            <a:ext cx="8840216" cy="5855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3115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190" y="12973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2277" y="-99392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Утренняя гимнастика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194" name="Picture 2" descr="C:\Users\User\Desktop\Конкурс ясли 21\Фото 12.03\DSC_3237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99041"/>
            <a:ext cx="8712968" cy="5770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7622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ru-RU" sz="32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Непрерывная образовательная деятельность по физическому развитию</a:t>
            </a:r>
            <a:endParaRPr lang="ru-RU" sz="32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2" descr="C:\Users\User\Desktop\Конкурс ясли 21\Фото 12.03\DSC_3223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486" y="1484784"/>
            <a:ext cx="7869752" cy="5213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4190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User\Desktop\Конкурс ясли 21\Фото 12.03\DSC_3245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6" y="439910"/>
            <a:ext cx="9192534" cy="6088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1902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2" name="Picture 2" descr="E:\Конкурс ясли 21\Фото 12.03\DSC_330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" y="405160"/>
            <a:ext cx="9138245" cy="6052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5989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971600" y="3717032"/>
            <a:ext cx="2952328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ru-RU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Дорожка здоровья</a:t>
            </a:r>
            <a:endParaRPr lang="ru-RU" sz="4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E:\Конкурс ясли 21\ФОТО ГРУППЫ\DSC_263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361985" y="1179805"/>
            <a:ext cx="6740514" cy="4464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7479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87222" y="116632"/>
            <a:ext cx="8229600" cy="994122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Игрушки - прыгуны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C:\Users\User\Desktop\Конкурс ясли 21\Фото 12.03\DSC_3184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739" y="1268760"/>
            <a:ext cx="8262565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6059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Игрушки -каталки</a:t>
            </a:r>
            <a:endParaRPr lang="ru-RU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E:\Конкурс ясли 21\Фото 12.03\DSC_3149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49058"/>
            <a:ext cx="8424936" cy="5580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766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000232" y="116632"/>
            <a:ext cx="53882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«Пальчиковая гимнастика»</a:t>
            </a:r>
            <a:endParaRPr lang="ru-RU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148064" y="1988840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«На двери замок весит»</a:t>
            </a:r>
            <a:endParaRPr lang="ru-RU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85300" y="5659241"/>
            <a:ext cx="44391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«Мы капусту рубим, рубим…»</a:t>
            </a:r>
            <a:endParaRPr lang="ru-RU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User\Desktop\Конкурс ясли 21\Фото 12.03\DSC_316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06" y="799065"/>
            <a:ext cx="4658129" cy="3085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User\Desktop\Конкурс ясли 21\Фото 12.03\DSC_316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683828"/>
            <a:ext cx="4616287" cy="3057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3276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143108" y="0"/>
            <a:ext cx="49842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Дыхательная гимнастика</a:t>
            </a:r>
            <a:endParaRPr lang="ru-RU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Рисунок 2" descr="media-share-0-02-04-dbc68c175d6cbec5d9b10f25bee6dae449d8f3c09030b5c0d3d940b3834189d1-Pictur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14356"/>
            <a:ext cx="5588007" cy="31432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Рисунок 3" descr="SAM_7846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4877" y="3536158"/>
            <a:ext cx="4429123" cy="33218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6000760" y="1500174"/>
            <a:ext cx="31318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«Подуй на пушинку»</a:t>
            </a:r>
            <a:endParaRPr lang="ru-RU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42976" y="4929198"/>
            <a:ext cx="31262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«Подуй на платочек»</a:t>
            </a:r>
            <a:endParaRPr lang="ru-RU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5542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95536" y="4149080"/>
            <a:ext cx="3816424" cy="2592288"/>
          </a:xfrm>
        </p:spPr>
        <p:txBody>
          <a:bodyPr>
            <a:normAutofit fontScale="90000"/>
          </a:bodyPr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Крутилка</a:t>
            </a:r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6082" name="Picture 2" descr="C:\Users\User\Desktop\Конкурс ясли 21\ФОТО ГРУППЫ\DSC_204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80971"/>
            <a:ext cx="4464496" cy="674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179512" y="116632"/>
            <a:ext cx="403244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Тренажеры на развитие зрительно-моторных координаций</a:t>
            </a:r>
            <a: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sz="28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ru-RU" sz="28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9482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971600" y="0"/>
            <a:ext cx="2376264" cy="994122"/>
          </a:xfrm>
        </p:spPr>
        <p:txBody>
          <a:bodyPr/>
          <a:lstStyle/>
          <a:p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Серсо</a:t>
            </a:r>
            <a:endParaRPr lang="ru-RU" dirty="0"/>
          </a:p>
        </p:txBody>
      </p:sp>
      <p:pic>
        <p:nvPicPr>
          <p:cNvPr id="6" name="Picture 2" descr="E:\Конкурс ясли 21\Фото 12.03\DSC_3405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477209" y="1974965"/>
            <a:ext cx="5777937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E:\Конкурс ясли 21\Фото 12.03\DSC_3398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910531" y="1865429"/>
            <a:ext cx="5783164" cy="3968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Прямоугольник 3"/>
          <p:cNvSpPr/>
          <p:nvPr/>
        </p:nvSpPr>
        <p:spPr>
          <a:xfrm>
            <a:off x="5652120" y="188764"/>
            <a:ext cx="26673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4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Колпачок</a:t>
            </a:r>
            <a:endParaRPr lang="ru-RU" sz="4400" dirty="0"/>
          </a:p>
        </p:txBody>
      </p:sp>
    </p:spTree>
    <p:extLst>
      <p:ext uri="{BB962C8B-B14F-4D97-AF65-F5344CB8AC3E}">
        <p14:creationId xmlns:p14="http://schemas.microsoft.com/office/powerpoint/2010/main" val="2922501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Кто первый</a:t>
            </a:r>
            <a:endParaRPr lang="ru-RU" dirty="0"/>
          </a:p>
        </p:txBody>
      </p:sp>
      <p:pic>
        <p:nvPicPr>
          <p:cNvPr id="3074" name="Picture 2" descr="E:\Конкурс ясли 21\Фото 12.03\DSC_3387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116" y="1052736"/>
            <a:ext cx="8534874" cy="5652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6938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Рисунок 2" descr="SAM_765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1" y="0"/>
            <a:ext cx="4762501" cy="35718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Рисунок 3" descr="SAM_766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62501" y="3571877"/>
            <a:ext cx="4381499" cy="32861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Box 6"/>
          <p:cNvSpPr txBox="1"/>
          <p:nvPr/>
        </p:nvSpPr>
        <p:spPr>
          <a:xfrm>
            <a:off x="1115616" y="4725144"/>
            <a:ext cx="26834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Ленточки</a:t>
            </a:r>
            <a:endParaRPr lang="ru-RU" sz="4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4932040" y="620688"/>
            <a:ext cx="3874459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Технология </a:t>
            </a:r>
          </a:p>
          <a:p>
            <a:pPr algn="ctr"/>
            <a:r>
              <a:rPr lang="ru-RU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развития </a:t>
            </a:r>
          </a:p>
          <a:p>
            <a:pPr algn="ctr"/>
            <a:r>
              <a:rPr lang="ru-RU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мелкой моторики</a:t>
            </a:r>
            <a:endParaRPr lang="ru-RU" sz="36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7670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508104" y="2428868"/>
            <a:ext cx="34979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</a:t>
            </a:r>
            <a:r>
              <a:rPr lang="ru-RU" sz="44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Бизиборд</a:t>
            </a:r>
            <a:r>
              <a:rPr lang="ru-RU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»</a:t>
            </a:r>
            <a:endParaRPr lang="ru-RU" sz="4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Рисунок 3" descr="IMG_20190111_16051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50848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118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0" y="9954"/>
            <a:ext cx="901447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«Умная черепашка»</a:t>
            </a:r>
            <a:endParaRPr lang="ru-RU" sz="4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Рисунок 3" descr="SAM_776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6267" y="3120705"/>
            <a:ext cx="4547733" cy="36675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Рисунок 4" descr="SAM_784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882786"/>
            <a:ext cx="4596267" cy="33826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60663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Рисунок 5" descr="SAM_803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3839" y="1003022"/>
            <a:ext cx="7704856" cy="57786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Box 6"/>
          <p:cNvSpPr txBox="1"/>
          <p:nvPr/>
        </p:nvSpPr>
        <p:spPr>
          <a:xfrm>
            <a:off x="419803" y="-99392"/>
            <a:ext cx="83529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Игры с прищепками</a:t>
            </a:r>
            <a:endParaRPr lang="ru-RU" sz="4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9400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703176" y="0"/>
            <a:ext cx="37861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Шнуровки</a:t>
            </a:r>
            <a:endParaRPr lang="ru-RU" sz="4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Рисунок 2" descr="SAM_763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085" y="836712"/>
            <a:ext cx="7836363" cy="58772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12686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512" y="23363"/>
            <a:ext cx="8712968" cy="1029373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Собери бусы</a:t>
            </a:r>
            <a:endParaRPr lang="ru-RU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650" name="Picture 2" descr="E:\Конкурс ясли 21\Фото 1 группа 11.03\DSC_310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34" y="908720"/>
            <a:ext cx="8764865" cy="5805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4801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91805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Сенсорные мешочки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2" descr="C:\Users\User\Desktop\Конкурс ясли 21\ФОТО 09.03\DSC_269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116" y="1124744"/>
            <a:ext cx="8523181" cy="564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10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23528" y="1268760"/>
            <a:ext cx="8507288" cy="4785395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ru-RU" sz="3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3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Призвание музыкального руководителя – помочь детям войти в мир музыки, понять ее законы, приобщиться к ее таинствам. </a:t>
            </a:r>
          </a:p>
          <a:p>
            <a:pPr marL="0" indent="0" algn="just">
              <a:buNone/>
            </a:pPr>
            <a:r>
              <a:rPr lang="ru-RU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30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Процесс этот бесконечен. Как бесконечна и безгранична вся музыкальная деятельность.</a:t>
            </a:r>
            <a:r>
              <a:rPr lang="ru-RU" sz="3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ru-RU" sz="3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Важно его начать. Дать ребенку почувствовать, что волшебный мир музыки может принести ему радость, стать понятным и близким</a:t>
            </a:r>
            <a:r>
              <a:rPr lang="ru-RU" sz="30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sz="30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6804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2000"/>
    </mc:Choice>
    <mc:Fallback xmlns="">
      <p:transition spd="slow" advClick="0" advTm="12000"/>
    </mc:Fallback>
  </mc:AlternateContent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107504" y="188640"/>
            <a:ext cx="4464496" cy="6408712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ru-RU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Музыкальный руководитель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29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Рубцова </a:t>
            </a:r>
            <a:r>
              <a:rPr lang="ru-RU" sz="29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М</a:t>
            </a:r>
            <a:r>
              <a:rPr lang="ru-RU" sz="29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ария Николаевна</a:t>
            </a:r>
            <a:endParaRPr lang="ru-RU" sz="29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ru-RU" b="1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ru-RU" sz="1100" b="1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Уровень </a:t>
            </a:r>
            <a:r>
              <a:rPr lang="ru-RU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образования: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Высшее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29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ФГБОУ ВПО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29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«Челябинская государственная академия культуры и искусств»</a:t>
            </a:r>
            <a:endParaRPr lang="ru-RU" sz="29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ru-RU" sz="2900" b="1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29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Направление </a:t>
            </a:r>
            <a:r>
              <a:rPr lang="ru-RU" sz="29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подготовки</a:t>
            </a:r>
            <a:r>
              <a:rPr lang="ru-RU" sz="29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 музыкальное образование</a:t>
            </a:r>
            <a:endParaRPr lang="ru-RU" sz="29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ru-RU" sz="11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ru-RU" sz="11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ru-RU" sz="11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Педагогический </a:t>
            </a:r>
            <a:r>
              <a:rPr lang="ru-RU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стаж</a:t>
            </a:r>
            <a:r>
              <a:rPr lang="ru-RU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 4</a:t>
            </a:r>
            <a:r>
              <a:rPr lang="ru-RU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года</a:t>
            </a:r>
            <a:endParaRPr lang="ru-RU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spcBef>
                <a:spcPts val="0"/>
              </a:spcBef>
            </a:pPr>
            <a:endParaRPr lang="ru-RU" sz="11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spcBef>
                <a:spcPts val="0"/>
              </a:spcBef>
            </a:pPr>
            <a:endParaRPr lang="ru-RU" sz="11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spcBef>
                <a:spcPts val="0"/>
              </a:spcBef>
            </a:pPr>
            <a:endParaRPr lang="ru-RU" sz="11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Профессиональные и личностные ценности: </a:t>
            </a:r>
          </a:p>
          <a:p>
            <a:pPr marL="0" indent="0" algn="ctr">
              <a:buNone/>
            </a:pPr>
            <a:r>
              <a:rPr lang="ru-RU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Порядочность и открытость, уважение к детям</a:t>
            </a:r>
          </a:p>
          <a:p>
            <a:pPr marL="0" indent="0" algn="ctr">
              <a:spcBef>
                <a:spcPts val="0"/>
              </a:spcBef>
              <a:buNone/>
            </a:pPr>
            <a:endParaRPr lang="ru-RU" sz="11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ru-RU" sz="11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ru-RU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Педагогическое кредо:</a:t>
            </a:r>
          </a:p>
          <a:p>
            <a:pPr marL="0" indent="0" algn="ctr">
              <a:buNone/>
            </a:pPr>
            <a:r>
              <a:rPr lang="ru-RU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Чтобы </a:t>
            </a:r>
            <a:r>
              <a:rPr lang="ru-RU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быть хорошим преподавателем, </a:t>
            </a:r>
          </a:p>
          <a:p>
            <a:pPr marL="0" indent="0" algn="ctr">
              <a:buNone/>
            </a:pPr>
            <a:r>
              <a:rPr lang="ru-RU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нужно любить то, что преподаешь</a:t>
            </a:r>
          </a:p>
          <a:p>
            <a:pPr marL="0" indent="0">
              <a:buNone/>
            </a:pPr>
            <a:endParaRPr lang="ru-RU" dirty="0"/>
          </a:p>
        </p:txBody>
      </p:sp>
      <p:pic>
        <p:nvPicPr>
          <p:cNvPr id="1026" name="Picture 2" descr="C:\Users\User\Desktop\Мария Р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2583" y="404664"/>
            <a:ext cx="458951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9478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2000"/>
    </mc:Choice>
    <mc:Fallback xmlns="">
      <p:transition spd="slow" advClick="0" advTm="12000"/>
    </mc:Fallback>
  </mc:AlternateContent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Autofit/>
          </a:bodyPr>
          <a:lstStyle/>
          <a:p>
            <a:r>
              <a:rPr lang="ru-RU" sz="32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Непрерывная образовательная деятельность по художественно – эстетическому развитию Музыка</a:t>
            </a:r>
            <a:endParaRPr lang="ru-RU" sz="32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290" name="Picture 2" descr="C:\Users\User\Desktop\Конкурс ясли 21\Фото 12.03\DSC_327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0808"/>
            <a:ext cx="7610256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1560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C:\Users\User\Desktop\Конкурс ясли 21\Фото 12.03\DSC_329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3762"/>
            <a:ext cx="9144000" cy="6056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6456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C:\Users\User\Desktop\Конкурс ясли 21\Фото 12.03\DSC_331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7774"/>
            <a:ext cx="9144000" cy="6056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2033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2" name="Picture 2" descr="C:\Users\User\Desktop\Конкурс ясли 21\Фото 12.03\DSC_3333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404664"/>
            <a:ext cx="9144000" cy="6056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5147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User\Desktop\Documents\ФОТО\фото ясли 8 марта 2021\1 группа\DSC_2397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3230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8256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User\Desktop\Documents\ФОТО\фото ясли 8 марта 2021\4 группа\DSC_245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033" y="260648"/>
            <a:ext cx="9241026" cy="612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8816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251520" y="980728"/>
            <a:ext cx="8507288" cy="4713387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Для </a:t>
            </a:r>
            <a:r>
              <a:rPr lang="ru-RU" b="1" dirty="0">
                <a:latin typeface="Times New Roman" pitchFamily="18" charset="0"/>
                <a:cs typeface="Times New Roman" pitchFamily="18" charset="0"/>
              </a:rPr>
              <a:t>создания комфортного пребывания детей в 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группе совместно с </a:t>
            </a:r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педагогом - психологом Прокопьевой Натальей Владимировной</a:t>
            </a:r>
            <a:r>
              <a:rPr lang="ru-RU" b="1" dirty="0" smtClean="0">
                <a:latin typeface="Times New Roman" pitchFamily="18" charset="0"/>
                <a:cs typeface="Times New Roman" pitchFamily="18" charset="0"/>
              </a:rPr>
              <a:t>   создаются </a:t>
            </a:r>
            <a:r>
              <a:rPr lang="ru-RU" b="1" dirty="0">
                <a:latin typeface="Times New Roman" pitchFamily="18" charset="0"/>
                <a:cs typeface="Times New Roman" pitchFamily="18" charset="0"/>
              </a:rPr>
              <a:t>доброжелательные и эмоциональные взаимоотношения «ребенок-взрослый», «ребенок- ребенок».</a:t>
            </a:r>
            <a:endParaRPr lang="ru-RU" b="1" dirty="0"/>
          </a:p>
        </p:txBody>
      </p:sp>
    </p:spTree>
    <p:extLst>
      <p:ext uri="{BB962C8B-B14F-4D97-AF65-F5344CB8AC3E}">
        <p14:creationId xmlns:p14="http://schemas.microsoft.com/office/powerpoint/2010/main" val="600994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/>
    </mc:Choice>
    <mc:Fallback xmlns="">
      <p:transition spd="slow" advClick="0" advTm="10000"/>
    </mc:Fallback>
  </mc:AlternateContent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07504" y="260648"/>
            <a:ext cx="8928992" cy="6480720"/>
          </a:xfrm>
        </p:spPr>
        <p:txBody>
          <a:bodyPr>
            <a:normAutofit/>
          </a:bodyPr>
          <a:lstStyle/>
          <a:p>
            <a:pPr marL="0" indent="0" algn="just">
              <a:spcBef>
                <a:spcPts val="0"/>
              </a:spcBef>
              <a:buNone/>
            </a:pP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	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Развитие 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детей раннего возраста, воспитывающихся 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МБДОУ, 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должно систематически 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контролироваться, чтобы определить 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фактический уровень развития каждого ребенка и возрастной группы в целом. 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ru-RU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24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При </a:t>
            </a:r>
            <a:r>
              <a:rPr lang="ru-RU" sz="2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этом выявляется правильность </a:t>
            </a:r>
            <a:r>
              <a:rPr lang="ru-RU" sz="24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педагогических </a:t>
            </a:r>
            <a:r>
              <a:rPr lang="ru-RU" sz="2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воздействий, условий воспитания, качество всей воспитательной работы дошкольного учреждения</a:t>
            </a:r>
            <a:r>
              <a:rPr lang="ru-RU" sz="24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ru-RU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Систематический 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контроль позволяет обнаружить первоначальные отклонения в развитии ребенка, его поведении, своевременно скорректировать воспитательные воздействия, а при планировании занятий учесть не только действующую программу, но фактический уровень развития и поведения детей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ru-RU" sz="24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Контроль за уровнем нервно – психическим развитием детей раннего возраста осуществляем по методике                  К.Л. Печоры.</a:t>
            </a:r>
            <a:endParaRPr lang="ru-RU" sz="24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ru-RU" sz="28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ru-RU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846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5000"/>
    </mc:Choice>
    <mc:Fallback xmlns="">
      <p:transition spd="slow" advClick="0" advTm="25000"/>
    </mc:Fallback>
  </mc:AlternateContent>
  <p:timing>
    <p:tnLst>
      <p:par>
        <p:cTn id="1" dur="indefinite" restart="never" nodeType="tmRoot"/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179512" y="116632"/>
            <a:ext cx="4464496" cy="6624736"/>
          </a:xfr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ru-RU" sz="16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Педагог-психолог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Прокопьева Наталья Владимировна</a:t>
            </a:r>
          </a:p>
          <a:p>
            <a:pPr marL="0" indent="0" algn="ctr">
              <a:spcBef>
                <a:spcPts val="0"/>
              </a:spcBef>
              <a:buNone/>
            </a:pPr>
            <a:endParaRPr lang="ru-RU" sz="8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ru-RU" sz="8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Уровень образования: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Высшее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1991 г. Магнитогорский ордена «Знак Почета» государственный педагогический институт</a:t>
            </a:r>
            <a:endParaRPr lang="ru-RU" sz="16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Направление подготовки: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Педагогика и психология (дошкольная)</a:t>
            </a:r>
            <a:endParaRPr lang="ru-RU" sz="16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ru-RU" sz="8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ru-RU" sz="8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Категория</a:t>
            </a:r>
            <a:r>
              <a:rPr lang="ru-RU" sz="16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ru-RU" sz="1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Высшая</a:t>
            </a:r>
            <a:endParaRPr lang="ru-RU" sz="8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ru-RU" sz="8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ru-RU" sz="8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Курсовая подготовка: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МБУ </a:t>
            </a:r>
            <a:r>
              <a:rPr lang="ru-RU" sz="16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ДПО «Центр развития образования </a:t>
            </a:r>
            <a:endParaRPr lang="ru-RU" sz="16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города </a:t>
            </a:r>
            <a:r>
              <a:rPr lang="ru-RU" sz="16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Челябинска»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«Психолого-педагогическое сопровождение детей младенческого и раннего возраста»</a:t>
            </a:r>
          </a:p>
          <a:p>
            <a:pPr marL="0" indent="0" algn="ctr">
              <a:spcBef>
                <a:spcPts val="0"/>
              </a:spcBef>
              <a:buNone/>
            </a:pPr>
            <a:endParaRPr lang="ru-RU" sz="8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Педагогический </a:t>
            </a:r>
            <a:r>
              <a:rPr lang="ru-RU" sz="16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стаж</a:t>
            </a:r>
            <a:r>
              <a:rPr lang="ru-RU" sz="16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ru-RU" sz="1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21 год</a:t>
            </a:r>
            <a:endParaRPr lang="ru-RU" sz="16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spcBef>
                <a:spcPts val="0"/>
              </a:spcBef>
            </a:pPr>
            <a:endParaRPr lang="ru-RU" sz="8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spcBef>
                <a:spcPts val="0"/>
              </a:spcBef>
            </a:pPr>
            <a:endParaRPr lang="ru-RU" sz="8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Профессиональные и личностные ценности: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Ответственность, требовательность к себе,  искренность и открытость.</a:t>
            </a:r>
          </a:p>
          <a:p>
            <a:pPr marL="0" indent="0" algn="ctr">
              <a:spcBef>
                <a:spcPts val="0"/>
              </a:spcBef>
              <a:buNone/>
            </a:pPr>
            <a:endParaRPr lang="ru-RU" sz="8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ru-RU" sz="8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Педагогическое кредо: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В каждом человеке есть солнце.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6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Только дайте ему светить.</a:t>
            </a:r>
          </a:p>
        </p:txBody>
      </p:sp>
      <p:pic>
        <p:nvPicPr>
          <p:cNvPr id="2" name="Объект 1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52636"/>
            <a:ext cx="4368485" cy="6552728"/>
          </a:xfrm>
        </p:spPr>
      </p:pic>
    </p:spTree>
    <p:extLst>
      <p:ext uri="{BB962C8B-B14F-4D97-AF65-F5344CB8AC3E}">
        <p14:creationId xmlns:p14="http://schemas.microsoft.com/office/powerpoint/2010/main" val="3407325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2000"/>
    </mc:Choice>
    <mc:Fallback xmlns="">
      <p:transition spd="slow" advClick="0" advTm="12000"/>
    </mc:Fallback>
  </mc:AlternateContent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43508" y="1052736"/>
            <a:ext cx="8856984" cy="4968552"/>
          </a:xfrm>
        </p:spPr>
        <p:txBody>
          <a:bodyPr>
            <a:normAutofit/>
          </a:bodyPr>
          <a:lstStyle/>
          <a:p>
            <a:pPr marL="0" lvl="1" indent="0" algn="just">
              <a:spcBef>
                <a:spcPts val="0"/>
              </a:spcBef>
              <a:buNone/>
            </a:pP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ru-RU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 целью комфортного привыкания ребенка и создания благоприятного </a:t>
            </a:r>
            <a:r>
              <a:rPr lang="ru-RU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воспитательно</a:t>
            </a:r>
            <a:r>
              <a:rPr lang="ru-RU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-образовательного пространства 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для успешной адаптации детей раннего </a:t>
            </a:r>
            <a:r>
              <a:rPr lang="ru-RU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возраста</a:t>
            </a:r>
            <a:r>
              <a:rPr lang="ru-RU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педагогом психологом Прокопьевой Н.В. разработана </a:t>
            </a:r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Программа по адаптации детей к условиям МБДОУ</a:t>
            </a:r>
            <a:r>
              <a:rPr lang="ru-RU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lvl="1" indent="0" algn="just">
              <a:spcBef>
                <a:spcPts val="0"/>
              </a:spcBef>
              <a:buNone/>
            </a:pP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Занятия </a:t>
            </a:r>
            <a:r>
              <a:rPr lang="ru-RU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педагога-психолога с детьми проводятся по авторской программе </a:t>
            </a:r>
            <a:r>
              <a:rPr lang="ru-RU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Роньжиной</a:t>
            </a:r>
            <a:r>
              <a:rPr lang="ru-RU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А. С. «Занятия психолога с детьми 2-4 лет в период адаптации к дошкольному учреждению». </a:t>
            </a:r>
            <a:endParaRPr lang="ru-RU" dirty="0" smtClean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 algn="just">
              <a:spcBef>
                <a:spcPts val="0"/>
              </a:spcBef>
              <a:buNone/>
            </a:pP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820217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5000"/>
    </mc:Choice>
    <mc:Fallback xmlns="">
      <p:transition spd="slow" advClick="0" advTm="15000"/>
    </mc:Fallback>
  </mc:AlternateContent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95536" y="16903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Здравствуйте, пальчики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02" name="Picture 2" descr="C:\Users\User\Desktop\Конкурс ясли 21\ФОТО ГРУППЫ\DSC_230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53671"/>
            <a:ext cx="8521769" cy="5644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2466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-99392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Сенсорный стульчик</a:t>
            </a:r>
            <a:endParaRPr lang="ru-RU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58" name="Picture 2" descr="E:\Конкурс ясли 21\Фото 12.03\DSC_350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503" y="1001565"/>
            <a:ext cx="8665977" cy="5739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8275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2" name="Picture 2" descr="E:\Конкурс ясли 21\Фото 12.03\DSC_3524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8" y="404664"/>
            <a:ext cx="9132307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19 Настя Осмоловская - Модница (Уходит на работу...) (minus)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9512" y="616530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287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15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6" name="Picture 2" descr="E:\Конкурс ясли 21\Фото 12.03\DSC_3533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5214" cy="6057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614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12968" cy="1143000"/>
          </a:xfrm>
        </p:spPr>
        <p:txBody>
          <a:bodyPr>
            <a:normAutofit fontScale="90000"/>
          </a:bodyPr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Сенсорная коробка: подбери предметы желтого цвета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7107" name="Picture 3" descr="C:\Users\User\Desktop\Конкурс ясли 21\ФОТО ГРУППЫ\DSC_2317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8088309" cy="53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6204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512" y="19405"/>
            <a:ext cx="8712968" cy="1143000"/>
          </a:xfrm>
        </p:spPr>
        <p:txBody>
          <a:bodyPr>
            <a:noAutofit/>
          </a:bodyPr>
          <a:lstStyle/>
          <a:p>
            <a:r>
              <a:rPr lang="ru-RU" sz="36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Сенсорная коробка: найди предметы</a:t>
            </a:r>
            <a:endParaRPr lang="ru-RU" sz="36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8130" name="Picture 2" descr="C:\Users\User\Desktop\Конкурс ясли 21\ФОТО ГРУППЫ\DSC_2326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8305745" cy="550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857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23528" y="-2367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Сенсорная елочка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9154" name="Picture 2" descr="C:\Users\User\Desktop\Конкурс ясли 21\ФОТО ГРУППЫ\DSC_2339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292" y="1115002"/>
            <a:ext cx="8429172" cy="5582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9434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Сенсорная дорожка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0178" name="Picture 2" descr="C:\Users\User\Desktop\Конкурс ясли 21\Ф Сенсорика\100_3506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96752"/>
            <a:ext cx="7464829" cy="5598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564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44066" y="476672"/>
            <a:ext cx="8964489" cy="3916551"/>
          </a:xfrm>
        </p:spPr>
        <p:txBody>
          <a:bodyPr>
            <a:normAutofit fontScale="90000"/>
          </a:bodyPr>
          <a:lstStyle/>
          <a:p>
            <a:pPr>
              <a:lnSpc>
                <a:spcPct val="114000"/>
              </a:lnSpc>
            </a:pPr>
            <a:r>
              <a:rPr lang="ru-RU" sz="32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Для детей групп раннего возраста </a:t>
            </a:r>
            <a:br>
              <a:rPr lang="ru-RU" sz="32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32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МБДОУ «ДС № 393 г. Челябинска» </a:t>
            </a:r>
            <a:br>
              <a:rPr lang="ru-RU" sz="32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3200" b="1" i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функционирует  </a:t>
            </a:r>
            <a:br>
              <a:rPr lang="ru-RU" sz="3200" b="1" i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3200" b="1" i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кружок </a:t>
            </a:r>
            <a:r>
              <a:rPr lang="ru-RU" sz="32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дополнительной образовательной услуги </a:t>
            </a:r>
            <a:r>
              <a:rPr lang="ru-RU" sz="3200" b="1" i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художественной </a:t>
            </a:r>
            <a:r>
              <a:rPr lang="ru-RU" sz="32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направленности по развитию художественно-творческих способностей </a:t>
            </a:r>
            <a:r>
              <a:rPr lang="ru-RU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5300" b="1" dirty="0">
                <a:solidFill>
                  <a:srgbClr val="A0208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«Талантики»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2411760" y="4869160"/>
            <a:ext cx="6586246" cy="1763170"/>
          </a:xfrm>
        </p:spPr>
        <p:txBody>
          <a:bodyPr>
            <a:normAutofit/>
          </a:bodyPr>
          <a:lstStyle/>
          <a:p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Руководитель кружка:</a:t>
            </a:r>
          </a:p>
          <a:p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</a:t>
            </a:r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оспитатель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Сычёва </a:t>
            </a:r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Надежда Николаевна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5178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7000"/>
    </mc:Choice>
    <mc:Fallback xmlns="">
      <p:transition spd="slow" advClick="0" advTm="7000"/>
    </mc:Fallback>
  </mc:AlternateContent>
  <p:timing>
    <p:tnLst>
      <p:par>
        <p:cTn id="1" dur="indefinite" restart="never" nodeType="tmRoot"/>
      </p:par>
    </p:tn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107504" y="44624"/>
            <a:ext cx="5400600" cy="6696744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ru-RU" sz="15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Воспитатель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5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группы компенсирующей направленности </a:t>
            </a:r>
            <a:endParaRPr lang="ru-RU" sz="1500" b="1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5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для </a:t>
            </a:r>
            <a:r>
              <a:rPr lang="ru-RU" sz="15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детей с ТНР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5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Сычева Надежда Николаевна</a:t>
            </a:r>
          </a:p>
          <a:p>
            <a:pPr algn="ctr">
              <a:spcBef>
                <a:spcPts val="0"/>
              </a:spcBef>
            </a:pPr>
            <a:endParaRPr lang="ru-RU" sz="15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5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Уровень образования: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5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Высшее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5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Челябинский Государственный  педагогический университет г. Челябинск</a:t>
            </a:r>
          </a:p>
          <a:p>
            <a:pPr algn="ctr">
              <a:spcBef>
                <a:spcPts val="0"/>
              </a:spcBef>
            </a:pPr>
            <a:endParaRPr lang="ru-RU" sz="15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5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Направление подготовки: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5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2005 год-Технология и предпринимательство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5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2016 год-Воспитание детей дошкольного возраста</a:t>
            </a:r>
          </a:p>
          <a:p>
            <a:pPr marL="0" indent="0" algn="ctr">
              <a:spcBef>
                <a:spcPts val="0"/>
              </a:spcBef>
              <a:buNone/>
            </a:pPr>
            <a:endParaRPr lang="ru-RU" sz="800" b="1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5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Категория</a:t>
            </a:r>
            <a:r>
              <a:rPr lang="ru-RU" sz="15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ru-RU" sz="15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Высшая</a:t>
            </a:r>
          </a:p>
          <a:p>
            <a:pPr marL="0" indent="0" algn="ctr">
              <a:spcBef>
                <a:spcPts val="0"/>
              </a:spcBef>
              <a:buNone/>
            </a:pPr>
            <a:endParaRPr lang="ru-RU" sz="800" b="1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5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Курсовая подготовка: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5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МБУ </a:t>
            </a:r>
            <a:r>
              <a:rPr lang="ru-RU" sz="15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ДПО «Центр развития образования города Челябинска»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500" dirty="0" smtClean="0">
                <a:latin typeface="Times New Roman" pitchFamily="18" charset="0"/>
                <a:cs typeface="Times New Roman" pitchFamily="18" charset="0"/>
              </a:rPr>
              <a:t>«Психолого-педагогическое </a:t>
            </a:r>
            <a:r>
              <a:rPr lang="ru-RU" sz="1500" dirty="0">
                <a:latin typeface="Times New Roman" pitchFamily="18" charset="0"/>
                <a:cs typeface="Times New Roman" pitchFamily="18" charset="0"/>
              </a:rPr>
              <a:t>сопровождение детей с особыми образовательными потребностями в условиях </a:t>
            </a:r>
            <a:endParaRPr lang="ru-RU" sz="15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500" dirty="0" smtClean="0">
                <a:latin typeface="Times New Roman" pitchFamily="18" charset="0"/>
                <a:cs typeface="Times New Roman" pitchFamily="18" charset="0"/>
              </a:rPr>
              <a:t>реализации </a:t>
            </a:r>
            <a:r>
              <a:rPr lang="ru-RU" sz="1500" dirty="0">
                <a:latin typeface="Times New Roman" pitchFamily="18" charset="0"/>
                <a:cs typeface="Times New Roman" pitchFamily="18" charset="0"/>
              </a:rPr>
              <a:t>ФГОС </a:t>
            </a:r>
            <a:r>
              <a:rPr lang="ru-RU" sz="1500" dirty="0" smtClean="0">
                <a:latin typeface="Times New Roman" pitchFamily="18" charset="0"/>
                <a:cs typeface="Times New Roman" pitchFamily="18" charset="0"/>
              </a:rPr>
              <a:t>ДО»</a:t>
            </a:r>
            <a:endParaRPr lang="ru-RU" sz="15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ru-RU" sz="800" b="1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5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Педагогический </a:t>
            </a:r>
            <a:r>
              <a:rPr lang="ru-RU" sz="15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стаж: </a:t>
            </a:r>
            <a:r>
              <a:rPr lang="ru-RU" sz="15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ru-RU" sz="15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15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лет</a:t>
            </a:r>
          </a:p>
          <a:p>
            <a:pPr algn="ctr">
              <a:spcBef>
                <a:spcPts val="0"/>
              </a:spcBef>
            </a:pPr>
            <a:endParaRPr lang="ru-RU" sz="8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5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Профессиональные и личностные ценности: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5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Быть интересной, творческой, способной вовлечь ребёнка в активный процесс обучения</a:t>
            </a:r>
          </a:p>
          <a:p>
            <a:pPr marL="0" indent="0" algn="ctr">
              <a:spcBef>
                <a:spcPts val="0"/>
              </a:spcBef>
              <a:buNone/>
            </a:pPr>
            <a:endParaRPr lang="ru-RU" sz="8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ru-RU" sz="15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Педагогическое кредо: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5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Можно разделить с ребенком любую дорогу,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ru-RU" sz="15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но нельзя пройти ее за него</a:t>
            </a:r>
          </a:p>
          <a:p>
            <a:pPr marL="0" indent="0" algn="ctr">
              <a:buNone/>
            </a:pPr>
            <a:endParaRPr lang="ru-RU" sz="16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Объект 4"/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92" r="6060"/>
          <a:stretch/>
        </p:blipFill>
        <p:spPr>
          <a:xfrm>
            <a:off x="5530876" y="116632"/>
            <a:ext cx="3600401" cy="6624736"/>
          </a:xfrm>
        </p:spPr>
      </p:pic>
    </p:spTree>
    <p:extLst>
      <p:ext uri="{BB962C8B-B14F-4D97-AF65-F5344CB8AC3E}">
        <p14:creationId xmlns:p14="http://schemas.microsoft.com/office/powerpoint/2010/main" val="3605239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2000"/>
    </mc:Choice>
    <mc:Fallback xmlns="">
      <p:transition spd="slow" advClick="0" advTm="12000"/>
    </mc:Fallback>
  </mc:AlternateContent>
  <p:timing>
    <p:tnLst>
      <p:par>
        <p:cTn id="1" dur="indefinite" restart="never" nodeType="tmRoot"/>
      </p:par>
    </p:tn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57019" y="103331"/>
            <a:ext cx="8866908" cy="792596"/>
          </a:xfrm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ru-RU" sz="3600" b="1" i="1" kern="150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Общая характеристика программы</a:t>
            </a:r>
            <a:endParaRPr lang="ru-RU" sz="3600" i="1" dirty="0">
              <a:solidFill>
                <a:srgbClr val="FF0000"/>
              </a:solidFill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461818" y="1031297"/>
            <a:ext cx="8321963" cy="5535758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15000"/>
              </a:lnSpc>
              <a:spcAft>
                <a:spcPts val="0"/>
              </a:spcAft>
              <a:buNone/>
            </a:pPr>
            <a:r>
              <a:rPr lang="ru-RU" sz="2400" b="1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Вид программы</a:t>
            </a:r>
            <a:r>
              <a:rPr lang="ru-RU" sz="2400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ru-RU" sz="2400" kern="15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авторская;</a:t>
            </a:r>
            <a:endParaRPr lang="ru-RU" sz="1800" kern="1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15000"/>
              </a:lnSpc>
              <a:spcAft>
                <a:spcPts val="0"/>
              </a:spcAft>
              <a:buNone/>
            </a:pPr>
            <a:r>
              <a:rPr lang="ru-RU" sz="2400" b="1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Направленность программы</a:t>
            </a:r>
            <a:r>
              <a:rPr lang="ru-RU" sz="2400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ru-RU" sz="2400" kern="15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художественная;</a:t>
            </a:r>
            <a:endParaRPr lang="ru-RU" sz="1800" kern="1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15000"/>
              </a:lnSpc>
              <a:spcAft>
                <a:spcPts val="0"/>
              </a:spcAft>
              <a:buNone/>
            </a:pPr>
            <a:r>
              <a:rPr lang="ru-RU" sz="2400" b="1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Направленность программы по форме организации содержания и процесса педагогической деятельности</a:t>
            </a:r>
            <a:r>
              <a:rPr lang="ru-RU" sz="2400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интегрированная;</a:t>
            </a:r>
            <a:endParaRPr lang="ru-RU" sz="1800" kern="1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15000"/>
              </a:lnSpc>
              <a:spcAft>
                <a:spcPts val="0"/>
              </a:spcAft>
              <a:buNone/>
            </a:pPr>
            <a:r>
              <a:rPr lang="ru-RU" sz="2400" b="1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Образовательная область в рамках которой реализуется программа</a:t>
            </a:r>
            <a:r>
              <a:rPr lang="ru-RU" sz="2400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художественно-эстетическая;</a:t>
            </a:r>
            <a:endParaRPr lang="ru-RU" sz="1800" kern="1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15000"/>
              </a:lnSpc>
              <a:spcAft>
                <a:spcPts val="0"/>
              </a:spcAft>
              <a:buNone/>
            </a:pPr>
            <a:r>
              <a:rPr lang="ru-RU" sz="2400" b="1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Возраст детской группы</a:t>
            </a:r>
            <a:r>
              <a:rPr lang="ru-RU" sz="2400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ru-RU" sz="2400" kern="15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2-5 </a:t>
            </a:r>
            <a:r>
              <a:rPr lang="ru-RU" sz="2400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лет;</a:t>
            </a:r>
            <a:endParaRPr lang="ru-RU" sz="1800" kern="1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15000"/>
              </a:lnSpc>
              <a:buNone/>
            </a:pPr>
            <a:r>
              <a:rPr lang="ru-RU" sz="2400" b="1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Наполняемость группы</a:t>
            </a:r>
            <a:r>
              <a:rPr lang="ru-RU" sz="2400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до 10 детей;</a:t>
            </a:r>
            <a:endParaRPr lang="ru-RU" sz="1800" kern="1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15000"/>
              </a:lnSpc>
              <a:spcAft>
                <a:spcPts val="0"/>
              </a:spcAft>
              <a:buNone/>
            </a:pPr>
            <a:r>
              <a:rPr lang="ru-RU" sz="2400" b="1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Режим организации занятий</a:t>
            </a:r>
            <a:r>
              <a:rPr lang="ru-RU" sz="2400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2 </a:t>
            </a:r>
            <a:r>
              <a:rPr lang="ru-RU" sz="2400" kern="15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раза </a:t>
            </a:r>
            <a:r>
              <a:rPr lang="ru-RU" sz="2400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в неделю;</a:t>
            </a:r>
            <a:endParaRPr lang="ru-RU" sz="1800" kern="1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15000"/>
              </a:lnSpc>
              <a:buNone/>
            </a:pPr>
            <a:r>
              <a:rPr lang="ru-RU" sz="2400" b="1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Продолжительность занятий</a:t>
            </a:r>
            <a:r>
              <a:rPr lang="ru-RU" sz="2400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ru-RU" sz="2400" kern="15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</a:t>
            </a:r>
            <a:r>
              <a:rPr lang="ru-RU" sz="2400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0</a:t>
            </a:r>
            <a:r>
              <a:rPr lang="en-US" sz="2400" kern="15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-</a:t>
            </a:r>
            <a:r>
              <a:rPr lang="ru-RU" sz="2400" kern="15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 </a:t>
            </a:r>
            <a:r>
              <a:rPr lang="ru-RU" sz="2400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минут;</a:t>
            </a:r>
            <a:endParaRPr lang="ru-RU" sz="1800" kern="1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15000"/>
              </a:lnSpc>
              <a:buNone/>
            </a:pPr>
            <a:r>
              <a:rPr lang="ru-RU" sz="2400" b="1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Период обучения</a:t>
            </a:r>
            <a:r>
              <a:rPr lang="ru-RU" sz="2400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2400" kern="15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ru-RU" sz="2400" kern="15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ru-RU" sz="2400" kern="1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года.</a:t>
            </a:r>
            <a:endParaRPr lang="ru-RU" sz="1800" kern="1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3142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2000"/>
    </mc:Choice>
    <mc:Fallback xmlns="">
      <p:transition spd="slow" advClick="0" advTm="12000"/>
    </mc:Fallback>
  </mc:AlternateContent>
  <p:timing>
    <p:tnLst>
      <p:par>
        <p:cTn id="1" dur="indefinite" restart="never" nodeType="tmRoot"/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ru-RU" sz="3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Содержание образовательной деятельности для детей  2 - 3 лет</a:t>
            </a:r>
            <a:br>
              <a:rPr lang="ru-RU" sz="3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ru-RU" sz="30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23528" y="1600200"/>
            <a:ext cx="8424936" cy="4925144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ru-RU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Цель</a:t>
            </a:r>
            <a:r>
              <a:rPr lang="ru-RU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ru-RU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вызвать положительный эмоциональный отклик на красоту окружающих предметов и природы при создании художественного образа в разных видах изобразительной деятельности. </a:t>
            </a:r>
          </a:p>
          <a:p>
            <a:pPr marL="0" indent="0" algn="just">
              <a:buNone/>
            </a:pPr>
            <a:r>
              <a:rPr lang="ru-RU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Задачи:</a:t>
            </a:r>
            <a:r>
              <a:rPr lang="ru-RU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0" algn="just"/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Освоение цвета как выразительного средства. </a:t>
            </a:r>
          </a:p>
          <a:p>
            <a:pPr lvl="0" algn="just"/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Развивать сенсорный опыт разнообразными изобразительными материалами. </a:t>
            </a:r>
          </a:p>
          <a:p>
            <a:pPr lvl="0" algn="just"/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Вызвать у детей интерес к рисованию и способствовать речевому развитию детей.</a:t>
            </a:r>
          </a:p>
          <a:p>
            <a:pPr lvl="0" algn="just"/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Создать условия для творческого процесса, используя нетрадиционные средства изображения при создании выразительных образов. </a:t>
            </a:r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312669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5000"/>
    </mc:Choice>
    <mc:Fallback xmlns="">
      <p:transition spd="slow" advClick="0" advTm="15000"/>
    </mc:Fallback>
  </mc:AlternateContent>
  <p:timing>
    <p:tnLst>
      <p:par>
        <p:cTn id="1" dur="indefinite" restart="never" nodeType="tmRoot"/>
      </p:par>
    </p:tn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1600" y="97271"/>
            <a:ext cx="8940800" cy="761711"/>
          </a:xfrm>
        </p:spPr>
        <p:txBody>
          <a:bodyPr>
            <a:normAutofit fontScale="90000"/>
          </a:bodyPr>
          <a:lstStyle/>
          <a:p>
            <a:pPr algn="ctr"/>
            <a:r>
              <a:rPr lang="ru-RU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Нетрадиционные виды рисования</a:t>
            </a:r>
          </a:p>
        </p:txBody>
      </p:sp>
      <p:sp>
        <p:nvSpPr>
          <p:cNvPr id="12" name="Рамка 11"/>
          <p:cNvSpPr/>
          <p:nvPr/>
        </p:nvSpPr>
        <p:spPr>
          <a:xfrm>
            <a:off x="457771" y="2695400"/>
            <a:ext cx="2058560" cy="1359536"/>
          </a:xfrm>
          <a:prstGeom prst="frame">
            <a:avLst/>
          </a:prstGeom>
          <a:solidFill>
            <a:srgbClr val="00B0F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3" name="Рамка 12"/>
          <p:cNvSpPr/>
          <p:nvPr/>
        </p:nvSpPr>
        <p:spPr>
          <a:xfrm>
            <a:off x="4054764" y="860725"/>
            <a:ext cx="2922721" cy="1574528"/>
          </a:xfrm>
          <a:prstGeom prst="fram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4" name="Рамка 13"/>
          <p:cNvSpPr/>
          <p:nvPr/>
        </p:nvSpPr>
        <p:spPr>
          <a:xfrm>
            <a:off x="166560" y="879467"/>
            <a:ext cx="1980022" cy="1715669"/>
          </a:xfrm>
          <a:prstGeom prst="frame">
            <a:avLst/>
          </a:prstGeom>
          <a:solidFill>
            <a:srgbClr val="FFC0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5" name="Рамка 14"/>
          <p:cNvSpPr/>
          <p:nvPr/>
        </p:nvSpPr>
        <p:spPr>
          <a:xfrm>
            <a:off x="2609704" y="2536422"/>
            <a:ext cx="1788683" cy="1487055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6" name="Рамка 15"/>
          <p:cNvSpPr/>
          <p:nvPr/>
        </p:nvSpPr>
        <p:spPr>
          <a:xfrm>
            <a:off x="2231013" y="867369"/>
            <a:ext cx="1739320" cy="1577062"/>
          </a:xfrm>
          <a:prstGeom prst="frame">
            <a:avLst/>
          </a:prstGeom>
          <a:solidFill>
            <a:srgbClr val="C000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7" name="Рамка 16"/>
          <p:cNvSpPr/>
          <p:nvPr/>
        </p:nvSpPr>
        <p:spPr>
          <a:xfrm>
            <a:off x="737454" y="4155029"/>
            <a:ext cx="2818256" cy="1179122"/>
          </a:xfrm>
          <a:prstGeom prst="frame">
            <a:avLst/>
          </a:prstGeom>
          <a:solidFill>
            <a:srgbClr val="80E719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8" name="Рамка 17"/>
          <p:cNvSpPr/>
          <p:nvPr/>
        </p:nvSpPr>
        <p:spPr>
          <a:xfrm>
            <a:off x="2197892" y="5409768"/>
            <a:ext cx="2899933" cy="1285285"/>
          </a:xfrm>
          <a:prstGeom prst="frame">
            <a:avLst/>
          </a:prstGeom>
          <a:solidFill>
            <a:srgbClr val="F907ED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19" name="Рамка 18"/>
          <p:cNvSpPr/>
          <p:nvPr/>
        </p:nvSpPr>
        <p:spPr>
          <a:xfrm>
            <a:off x="7061916" y="858982"/>
            <a:ext cx="1913669" cy="1530883"/>
          </a:xfrm>
          <a:prstGeom prst="fram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737454" y="3040475"/>
            <a:ext cx="15482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Рисование </a:t>
            </a:r>
          </a:p>
          <a:p>
            <a:pPr algn="ctr"/>
            <a:r>
              <a:rPr lang="ru-RU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ладошкой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73789" y="1398000"/>
            <a:ext cx="15655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Рисование пальчиками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424109" y="1349957"/>
            <a:ext cx="13531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Оттиск </a:t>
            </a:r>
          </a:p>
          <a:p>
            <a:pPr algn="ctr"/>
            <a:r>
              <a:rPr lang="ru-RU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пробкой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110886" y="4383817"/>
            <a:ext cx="21740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Оттиск </a:t>
            </a:r>
          </a:p>
          <a:p>
            <a:r>
              <a:rPr lang="ru-RU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ватной палочкой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2308443" y="5678642"/>
            <a:ext cx="2743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Оттиск печатками</a:t>
            </a:r>
          </a:p>
          <a:p>
            <a:pPr algn="ctr"/>
            <a:r>
              <a:rPr lang="ru-RU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разных предметов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882976" y="3045937"/>
            <a:ext cx="12532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Набрызг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599244" y="3040834"/>
            <a:ext cx="181032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Кляксография</a:t>
            </a:r>
          </a:p>
        </p:txBody>
      </p:sp>
      <p:sp>
        <p:nvSpPr>
          <p:cNvPr id="27" name="Рамка 26"/>
          <p:cNvSpPr/>
          <p:nvPr/>
        </p:nvSpPr>
        <p:spPr>
          <a:xfrm>
            <a:off x="6460127" y="2518250"/>
            <a:ext cx="2121186" cy="1472588"/>
          </a:xfrm>
          <a:prstGeom prst="frame">
            <a:avLst/>
          </a:prstGeom>
          <a:solidFill>
            <a:srgbClr val="00B05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28" name="Рамка 27"/>
          <p:cNvSpPr/>
          <p:nvPr/>
        </p:nvSpPr>
        <p:spPr>
          <a:xfrm>
            <a:off x="4514996" y="2528389"/>
            <a:ext cx="1828522" cy="1487055"/>
          </a:xfrm>
          <a:prstGeom prst="frame">
            <a:avLst/>
          </a:prstGeom>
          <a:solidFill>
            <a:srgbClr val="7030A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7219674" y="1424368"/>
            <a:ext cx="15869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Монотипия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4817057" y="3040475"/>
            <a:ext cx="12532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Витраж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5951695" y="4497034"/>
            <a:ext cx="25922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Пластилинография</a:t>
            </a:r>
          </a:p>
        </p:txBody>
      </p:sp>
      <p:sp>
        <p:nvSpPr>
          <p:cNvPr id="32" name="Рамка 31"/>
          <p:cNvSpPr/>
          <p:nvPr/>
        </p:nvSpPr>
        <p:spPr>
          <a:xfrm>
            <a:off x="3723275" y="4153693"/>
            <a:ext cx="1947852" cy="1180457"/>
          </a:xfrm>
          <a:prstGeom prst="frame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950714" y="4524959"/>
            <a:ext cx="14929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Граттаж</a:t>
            </a:r>
          </a:p>
        </p:txBody>
      </p:sp>
      <p:sp>
        <p:nvSpPr>
          <p:cNvPr id="34" name="Рамка 33"/>
          <p:cNvSpPr/>
          <p:nvPr/>
        </p:nvSpPr>
        <p:spPr>
          <a:xfrm>
            <a:off x="5202958" y="5407021"/>
            <a:ext cx="1705842" cy="1288032"/>
          </a:xfrm>
          <a:prstGeom prst="frame">
            <a:avLst/>
          </a:prstGeom>
          <a:solidFill>
            <a:srgbClr val="F0751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5309392" y="5832530"/>
            <a:ext cx="14929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Коллаж</a:t>
            </a:r>
            <a:endParaRPr lang="ru-RU" sz="20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6" name="Рамка 35"/>
          <p:cNvSpPr/>
          <p:nvPr/>
        </p:nvSpPr>
        <p:spPr>
          <a:xfrm>
            <a:off x="5838692" y="4159227"/>
            <a:ext cx="2818256" cy="1179122"/>
          </a:xfrm>
          <a:prstGeom prst="frame">
            <a:avLst/>
          </a:prstGeom>
          <a:solidFill>
            <a:srgbClr val="36CACA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4296498" y="1140065"/>
            <a:ext cx="253308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Рисование с элементами аппликации, лепки</a:t>
            </a:r>
          </a:p>
        </p:txBody>
      </p:sp>
    </p:spTree>
    <p:extLst>
      <p:ext uri="{BB962C8B-B14F-4D97-AF65-F5344CB8AC3E}">
        <p14:creationId xmlns:p14="http://schemas.microsoft.com/office/powerpoint/2010/main" val="2094725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  <p:timing>
    <p:tnLst>
      <p:par>
        <p:cTn id="1" dur="indefinite" restart="never" nodeType="tmRoot"/>
      </p:par>
    </p:tnLst>
  </p:timing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C:\Users\User\Desktop\Конкурс ясли 21\АГ ясли Талантики\ePOvfhacidc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4624"/>
            <a:ext cx="3960440" cy="678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ser\Desktop\Конкурс ясли 21\АГ ясли Талантики\4TGiCFgDHwc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55" r="13821"/>
          <a:stretch/>
        </p:blipFill>
        <p:spPr bwMode="auto">
          <a:xfrm>
            <a:off x="4355976" y="2276872"/>
            <a:ext cx="4585393" cy="44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Прямоугольник 4"/>
          <p:cNvSpPr/>
          <p:nvPr/>
        </p:nvSpPr>
        <p:spPr>
          <a:xfrm>
            <a:off x="4355976" y="332656"/>
            <a:ext cx="446449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4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«Вырос в лесу мухомор»</a:t>
            </a:r>
            <a:endParaRPr lang="ru-RU" sz="4000" dirty="0"/>
          </a:p>
        </p:txBody>
      </p:sp>
    </p:spTree>
    <p:extLst>
      <p:ext uri="{BB962C8B-B14F-4D97-AF65-F5344CB8AC3E}">
        <p14:creationId xmlns:p14="http://schemas.microsoft.com/office/powerpoint/2010/main" val="3749585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«Солнышко проснулось»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266" name="Picture 2" descr="C:\Users\User\Downloads\20210310_174002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709" y="1772816"/>
            <a:ext cx="8660581" cy="4875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7869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</a:t>
            </a:r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Г</a:t>
            </a:r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роздь винограда»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C:\Users\User\Desktop\Конкурс ясли 21\АГ ясли Талантики\20201021_172456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72816"/>
            <a:ext cx="8627797" cy="4853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5527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«Птицы у кормушки»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6" name="Picture 2" descr="C:\Users\User\Desktop\Конкурс ясли 21\АГ ясли Талантики\20201202_171809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382" y="1628800"/>
            <a:ext cx="8701378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0761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«Заснеженное дерево»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170" name="Picture 2" descr="C:\Users\User\Desktop\Конкурс ясли 21\АГ ясли Талантики\20201210_172619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34"/>
          <a:stretch/>
        </p:blipFill>
        <p:spPr bwMode="auto">
          <a:xfrm>
            <a:off x="251520" y="1412776"/>
            <a:ext cx="8652907" cy="5280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5883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«Елочка - елочка»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194" name="Picture 2" descr="C:\Users\User\Desktop\Конкурс ясли 21\АГ ясли Талантики\20201216_172310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00808"/>
            <a:ext cx="8499783" cy="478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9167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75491" y="260648"/>
            <a:ext cx="8829964" cy="6435715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ru-RU" sz="2800" b="1" dirty="0" smtClean="0">
                <a:solidFill>
                  <a:srgbClr val="00206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 </a:t>
            </a:r>
            <a:r>
              <a:rPr lang="ru-RU" sz="2800" b="1" dirty="0">
                <a:solidFill>
                  <a:srgbClr val="00206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концу первого года обучения ребенок может: </a:t>
            </a:r>
            <a:endParaRPr lang="ru-RU" sz="2800" b="1" dirty="0" smtClean="0">
              <a:solidFill>
                <a:srgbClr val="002060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15000"/>
              </a:lnSpc>
              <a:spcAft>
                <a:spcPts val="1000"/>
              </a:spcAft>
              <a:buNone/>
            </a:pPr>
            <a:endParaRPr lang="ru-RU" sz="1800" dirty="0">
              <a:solidFill>
                <a:srgbClr val="00206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ru-RU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Аккуратно пользоваться различными изобразительными материалами, в том числе нетрадиционными;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ru-RU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Свободно рисовать различные предметы, состоящие из линий, предметы округлой и прямоугольной формы;</a:t>
            </a:r>
            <a:endParaRPr lang="en-US" sz="2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ru-RU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Использовать в процессе рисования различные известные способы и средства изображения, средства выразительности (линия, цвет);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ru-RU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Применять для создания художественного образа декоративные дополнения элементами аппликации и лепки, использовать дополнительные материалы (бросовые и природные).</a:t>
            </a:r>
            <a:endParaRPr lang="ru-RU" sz="2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569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5000"/>
    </mc:Choice>
    <mc:Fallback xmlns="">
      <p:transition spd="slow" advClick="0" advTm="15000"/>
    </mc:Fallback>
  </mc:AlternateContent>
  <p:timing>
    <p:tnLst>
      <p:par>
        <p:cTn id="1" dur="indefinite" restart="never" nodeType="tmRoot"/>
      </p:par>
    </p:tnLst>
  </p:timing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Autofit/>
          </a:bodyPr>
          <a:lstStyle/>
          <a:p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ru-RU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Сегодня </a:t>
            </a:r>
            <a:r>
              <a:rPr lang="ru-RU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освоение информационно-коммуникационных технологий -  это  жизненная необходимость для каждого </a:t>
            </a:r>
            <a:r>
              <a:rPr lang="ru-RU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педагога </a:t>
            </a:r>
            <a:r>
              <a:rPr lang="ru-RU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ru-RU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sz="2800" b="1" dirty="0">
                <a:latin typeface="Times New Roman" pitchFamily="18" charset="0"/>
                <a:cs typeface="Times New Roman" pitchFamily="18" charset="0"/>
              </a:rPr>
            </a:br>
            <a:endParaRPr lang="ru-RU" sz="2800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853136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ru-RU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      Информатизация </a:t>
            </a:r>
            <a:r>
              <a:rPr lang="ru-RU" dirty="0">
                <a:latin typeface="Times New Roman" pitchFamily="18" charset="0"/>
                <a:cs typeface="Times New Roman" pitchFamily="18" charset="0"/>
              </a:rPr>
              <a:t>системы образования предъявляет новые требования к педагогу и его профессиональным компетенциям.</a:t>
            </a:r>
          </a:p>
          <a:p>
            <a:pPr marL="0" indent="0" algn="just">
              <a:buNone/>
            </a:pPr>
            <a:r>
              <a:rPr lang="ru-RU" dirty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ru-RU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Педагоги </a:t>
            </a:r>
            <a:r>
              <a:rPr lang="ru-RU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групп раннего возраста МБДОУ </a:t>
            </a:r>
            <a:r>
              <a:rPr lang="ru-RU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«ДС № 393 г. Челябинска» прошли курсовую подготовку:</a:t>
            </a:r>
          </a:p>
          <a:p>
            <a:pPr algn="just">
              <a:buFont typeface="Times New Roman" panose="02020603050405020304" pitchFamily="18" charset="0"/>
              <a:buChar char="−"/>
            </a:pPr>
            <a:r>
              <a:rPr lang="ru-RU" i="1" dirty="0">
                <a:latin typeface="Times New Roman" pitchFamily="18" charset="0"/>
                <a:cs typeface="Times New Roman" pitchFamily="18" charset="0"/>
              </a:rPr>
              <a:t>«Информационно-коммуникационные     технологии»;</a:t>
            </a:r>
          </a:p>
          <a:p>
            <a:pPr algn="just">
              <a:buFont typeface="Times New Roman" panose="02020603050405020304" pitchFamily="18" charset="0"/>
              <a:buChar char="−"/>
            </a:pPr>
            <a:r>
              <a:rPr lang="ru-RU" i="1" dirty="0">
                <a:latin typeface="Times New Roman" pitchFamily="18" charset="0"/>
                <a:cs typeface="Times New Roman" pitchFamily="18" charset="0"/>
              </a:rPr>
              <a:t>«Сайт образовательной организации. Технология создания и ведения сайта. Защита персональных данных».</a:t>
            </a:r>
          </a:p>
          <a:p>
            <a:pPr marL="0" indent="0">
              <a:buNone/>
            </a:pP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636549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/>
    </mc:Choice>
    <mc:Fallback xmlns="">
      <p:transition spd="slow" advClick="0" advTm="10000"/>
    </mc:Fallback>
  </mc:AlternateContent>
  <p:timing>
    <p:tnLst>
      <p:par>
        <p:cTn id="1" dur="indefinite" restart="never" nodeType="tmRoot"/>
      </p:par>
    </p:tnLst>
  </p:timing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251520" y="476672"/>
            <a:ext cx="8712968" cy="5760640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spcBef>
                <a:spcPts val="0"/>
              </a:spcBef>
              <a:buNone/>
            </a:pPr>
            <a:r>
              <a:rPr lang="ru-RU" sz="28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ru-RU" sz="30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Педагоги групп раннего возраста МБДОУ «ДС        № 393 г. Челябинска» успешно используют </a:t>
            </a:r>
            <a:r>
              <a:rPr lang="ru-RU" sz="3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компьютерные технологии </a:t>
            </a:r>
            <a:r>
              <a:rPr lang="ru-RU" sz="30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 </a:t>
            </a:r>
            <a:r>
              <a:rPr lang="ru-RU" sz="3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оформлении </a:t>
            </a:r>
            <a:r>
              <a:rPr lang="ru-RU" sz="30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планов </a:t>
            </a:r>
            <a:r>
              <a:rPr lang="ru-RU" sz="3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работы, конспектов </a:t>
            </a:r>
            <a:r>
              <a:rPr lang="ru-RU" sz="30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открытых мероприятий, проектов,  мастер – классов, при </a:t>
            </a:r>
            <a:r>
              <a:rPr lang="ru-RU" sz="3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создании презентаций, </a:t>
            </a:r>
            <a:r>
              <a:rPr lang="ru-RU" sz="30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информационных </a:t>
            </a:r>
            <a:r>
              <a:rPr lang="ru-RU" sz="3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стендов, родительских уголков, аттестационных материалов, обобщении </a:t>
            </a:r>
            <a:r>
              <a:rPr lang="ru-RU" sz="30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опыта.</a:t>
            </a:r>
            <a:endParaRPr lang="ru-RU" sz="30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ru-R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30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ru-RU" sz="3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Педагоги групп раннего возраста не </a:t>
            </a:r>
            <a:r>
              <a:rPr lang="ru-RU" sz="3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только умеют пользоваться компьютером и современным мультимедийным оборудованием, но и умеют создавать свои образовательные ресурсы, широко использовать их в своей педагогической деятельности. </a:t>
            </a:r>
          </a:p>
          <a:p>
            <a:pPr marL="0" indent="0" algn="just">
              <a:buNone/>
            </a:pPr>
            <a:r>
              <a:rPr lang="ru-RU" sz="3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У каждой </a:t>
            </a:r>
            <a:r>
              <a:rPr lang="ru-RU" sz="3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группы раннего возраста  </a:t>
            </a:r>
            <a:r>
              <a:rPr lang="ru-RU" sz="3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МБДОУ «ДС </a:t>
            </a:r>
            <a:r>
              <a:rPr lang="ru-RU" sz="3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№ 393  г</a:t>
            </a:r>
            <a:r>
              <a:rPr lang="ru-RU" sz="3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 Челябинска» имеется сайт. </a:t>
            </a:r>
            <a:endParaRPr lang="ru-RU" sz="3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7186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5000"/>
    </mc:Choice>
    <mc:Fallback xmlns="">
      <p:transition spd="slow" advClick="0" advTm="25000"/>
    </mc:Fallback>
  </mc:AlternateContent>
  <p:timing>
    <p:tnLst>
      <p:par>
        <p:cTn id="1" dur="indefinite" restart="never" nodeType="tmRoot"/>
      </p:par>
    </p:tnLst>
  </p:timing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33636"/>
          </a:xfrm>
        </p:spPr>
        <p:txBody>
          <a:bodyPr>
            <a:normAutofit fontScale="90000"/>
          </a:bodyPr>
          <a:lstStyle/>
          <a:p>
            <a:r>
              <a:rPr lang="ru-RU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Сайт первой младшей группы № 1</a:t>
            </a:r>
            <a:br>
              <a:rPr lang="ru-RU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https://smeshariki393.nethouse.ru</a:t>
            </a:r>
            <a:endParaRPr lang="ru-RU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Объект 3"/>
          <p:cNvPicPr>
            <a:picLocks noGrp="1"/>
          </p:cNvPicPr>
          <p:nvPr>
            <p:ph idx="1"/>
          </p:nvPr>
        </p:nvPicPr>
        <p:blipFill rotWithShape="1">
          <a:blip r:embed="rId3"/>
          <a:srcRect l="18077" r="15256" b="17876"/>
          <a:stretch/>
        </p:blipFill>
        <p:spPr bwMode="auto">
          <a:xfrm>
            <a:off x="1025606" y="1286669"/>
            <a:ext cx="7092788" cy="557133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806698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  <p:timing>
    <p:tnLst>
      <p:par>
        <p:cTn id="1" dur="indefinite" restart="never" nodeType="tmRoot"/>
      </p:par>
    </p:tnLst>
  </p:timing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Объект 3"/>
          <p:cNvPicPr>
            <a:picLocks noGrp="1"/>
          </p:cNvPicPr>
          <p:nvPr>
            <p:ph idx="1"/>
          </p:nvPr>
        </p:nvPicPr>
        <p:blipFill rotWithShape="1">
          <a:blip r:embed="rId3"/>
          <a:srcRect l="33844" r="14873"/>
          <a:stretch/>
        </p:blipFill>
        <p:spPr bwMode="auto">
          <a:xfrm>
            <a:off x="1259632" y="33536"/>
            <a:ext cx="6768752" cy="682446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984157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  <p:timing>
    <p:tnLst>
      <p:par>
        <p:cTn id="1" dur="indefinite" restart="never" nodeType="tmRoot"/>
      </p:par>
    </p:tnLst>
  </p:timing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31540" y="116632"/>
            <a:ext cx="8280920" cy="977652"/>
          </a:xfrm>
        </p:spPr>
        <p:txBody>
          <a:bodyPr>
            <a:normAutofit fontScale="90000"/>
          </a:bodyPr>
          <a:lstStyle/>
          <a:p>
            <a:r>
              <a:rPr lang="ru-RU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Сайт первой младшей группы № </a:t>
            </a:r>
            <a:r>
              <a:rPr lang="ru-RU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br>
              <a:rPr lang="ru-RU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https://group-tale4.nethouse.ru</a:t>
            </a:r>
            <a:endParaRPr lang="ru-RU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02" r="16381" b="4787"/>
          <a:stretch/>
        </p:blipFill>
        <p:spPr bwMode="auto">
          <a:xfrm>
            <a:off x="1125336" y="1241376"/>
            <a:ext cx="6893328" cy="56166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90405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  <p:timing>
    <p:tnLst>
      <p:par>
        <p:cTn id="1" dur="indefinite" restart="never" nodeType="tmRoot"/>
      </p:par>
    </p:tnLst>
  </p:timing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00" r="16027" b="4636"/>
          <a:stretch/>
        </p:blipFill>
        <p:spPr bwMode="auto">
          <a:xfrm>
            <a:off x="467544" y="6821"/>
            <a:ext cx="8280920" cy="6712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6836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  <p:timing>
    <p:tnLst>
      <p:par>
        <p:cTn id="1" dur="indefinite" restart="never" nodeType="tmRoot"/>
      </p:par>
    </p:tnLst>
  </p:timing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07504" y="116632"/>
            <a:ext cx="8928992" cy="6624736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20000"/>
              </a:lnSpc>
              <a:spcBef>
                <a:spcPts val="0"/>
              </a:spcBef>
              <a:buNone/>
            </a:pPr>
            <a:r>
              <a:rPr lang="ru-RU" sz="2900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Использование 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информационных технологий в образовании дает возможность существенно обогатить, качественно обновить </a:t>
            </a:r>
            <a:r>
              <a:rPr lang="ru-RU" sz="2000" dirty="0" err="1">
                <a:latin typeface="Times New Roman" pitchFamily="18" charset="0"/>
                <a:cs typeface="Times New Roman" pitchFamily="18" charset="0"/>
              </a:rPr>
              <a:t>воспитательно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-образовательный процесс в 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МБДОУ 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и повысить его эффективность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marL="0" indent="0" algn="just">
              <a:lnSpc>
                <a:spcPct val="120000"/>
              </a:lnSpc>
              <a:spcBef>
                <a:spcPts val="0"/>
              </a:spcBef>
              <a:buNone/>
            </a:pP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       Так педагоги групп раннего возраста МБДОУ «ДС № 393                              г. Челябинска» </a:t>
            </a:r>
            <a:r>
              <a:rPr lang="ru-RU" sz="2000" b="1" dirty="0" smtClean="0">
                <a:latin typeface="Times New Roman" pitchFamily="18" charset="0"/>
                <a:cs typeface="Times New Roman" pitchFamily="18" charset="0"/>
              </a:rPr>
              <a:t>разработали  обучающие интерактивные  игры:</a:t>
            </a:r>
            <a:endParaRPr lang="ru-RU" sz="8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20000"/>
              </a:lnSpc>
              <a:spcBef>
                <a:spcPts val="0"/>
              </a:spcBef>
              <a:buFont typeface="Calibri" pitchFamily="34" charset="0"/>
              <a:buChar char="̶"/>
            </a:pPr>
            <a:r>
              <a:rPr lang="ru-RU" sz="2000" b="1" i="1" dirty="0" smtClean="0">
                <a:latin typeface="Times New Roman" pitchFamily="18" charset="0"/>
                <a:cs typeface="Times New Roman" pitchFamily="18" charset="0"/>
              </a:rPr>
              <a:t>«Сказка»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    -  воспитатель Лукьянова О.П.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buFont typeface="Calibri" pitchFamily="34" charset="0"/>
              <a:buChar char="̶"/>
            </a:pPr>
            <a:r>
              <a:rPr lang="ru-RU" sz="2000" b="1" i="1" dirty="0" smtClean="0">
                <a:latin typeface="Times New Roman" pitchFamily="18" charset="0"/>
                <a:cs typeface="Times New Roman" pitchFamily="18" charset="0"/>
              </a:rPr>
              <a:t>«Игрушки» - 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воспитатель Лукьянова О.П.</a:t>
            </a:r>
            <a:endParaRPr lang="ru-RU" sz="20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20000"/>
              </a:lnSpc>
              <a:spcBef>
                <a:spcPts val="0"/>
              </a:spcBef>
              <a:buFont typeface="Calibri" pitchFamily="34" charset="0"/>
              <a:buChar char="̶"/>
            </a:pPr>
            <a:r>
              <a:rPr lang="ru-RU" sz="2000" b="1" i="1" dirty="0" smtClean="0">
                <a:latin typeface="Times New Roman" pitchFamily="18" charset="0"/>
                <a:cs typeface="Times New Roman" pitchFamily="18" charset="0"/>
              </a:rPr>
              <a:t>«Новогодний калейдоскоп» 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- воспитатель </a:t>
            </a:r>
            <a:r>
              <a:rPr lang="ru-RU" sz="2000" dirty="0" err="1" smtClean="0">
                <a:latin typeface="Times New Roman" pitchFamily="18" charset="0"/>
                <a:cs typeface="Times New Roman" pitchFamily="18" charset="0"/>
              </a:rPr>
              <a:t>Гладунова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 Е.А.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buFont typeface="Calibri" pitchFamily="34" charset="0"/>
              <a:buChar char="̶"/>
            </a:pPr>
            <a:r>
              <a:rPr lang="ru-RU" sz="2000" b="1" i="1" dirty="0" smtClean="0">
                <a:latin typeface="Times New Roman" pitchFamily="18" charset="0"/>
                <a:cs typeface="Times New Roman" pitchFamily="18" charset="0"/>
              </a:rPr>
              <a:t>«Учим цвета» 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- воспитатель </a:t>
            </a:r>
            <a:r>
              <a:rPr lang="ru-RU" sz="2000" dirty="0" err="1" smtClean="0">
                <a:latin typeface="Times New Roman" pitchFamily="18" charset="0"/>
                <a:cs typeface="Times New Roman" pitchFamily="18" charset="0"/>
              </a:rPr>
              <a:t>Гладунова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 Е.А.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buFont typeface="Calibri" pitchFamily="34" charset="0"/>
              <a:buChar char="̶"/>
            </a:pPr>
            <a:r>
              <a:rPr lang="ru-RU" sz="2000" b="1" i="1" dirty="0" smtClean="0">
                <a:latin typeface="Times New Roman" pitchFamily="18" charset="0"/>
                <a:cs typeface="Times New Roman" pitchFamily="18" charset="0"/>
              </a:rPr>
              <a:t>«Найди героя сказки» 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- воспитатель </a:t>
            </a:r>
            <a:r>
              <a:rPr lang="ru-RU" sz="2000" dirty="0" err="1" smtClean="0">
                <a:latin typeface="Times New Roman" pitchFamily="18" charset="0"/>
                <a:cs typeface="Times New Roman" pitchFamily="18" charset="0"/>
              </a:rPr>
              <a:t>Гладунова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 Е.А.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buFont typeface="Calibri" pitchFamily="34" charset="0"/>
              <a:buChar char="̶"/>
            </a:pPr>
            <a:r>
              <a:rPr lang="ru-RU" sz="2000" b="1" i="1" dirty="0" smtClean="0">
                <a:latin typeface="Times New Roman" pitchFamily="18" charset="0"/>
                <a:cs typeface="Times New Roman" pitchFamily="18" charset="0"/>
              </a:rPr>
              <a:t>«Зарядка с Машей»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воспитатель </a:t>
            </a:r>
            <a:r>
              <a:rPr lang="ru-RU" sz="2000" dirty="0" err="1">
                <a:latin typeface="Times New Roman" pitchFamily="18" charset="0"/>
                <a:cs typeface="Times New Roman" pitchFamily="18" charset="0"/>
              </a:rPr>
              <a:t>Гладунова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 Е.А.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buFont typeface="Calibri" pitchFamily="34" charset="0"/>
              <a:buChar char="̶"/>
            </a:pPr>
            <a:r>
              <a:rPr lang="ru-RU" sz="2000" b="1" i="1" dirty="0" smtClean="0">
                <a:latin typeface="Times New Roman" pitchFamily="18" charset="0"/>
                <a:cs typeface="Times New Roman" pitchFamily="18" charset="0"/>
              </a:rPr>
              <a:t>«Дикие и домашние животные» 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– воспитатель </a:t>
            </a:r>
            <a:r>
              <a:rPr lang="ru-RU" sz="2000" dirty="0" err="1" smtClean="0">
                <a:latin typeface="Times New Roman" pitchFamily="18" charset="0"/>
                <a:cs typeface="Times New Roman" pitchFamily="18" charset="0"/>
              </a:rPr>
              <a:t>Сулягина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 С.А.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buFont typeface="Calibri" pitchFamily="34" charset="0"/>
              <a:buChar char="̶"/>
            </a:pPr>
            <a:r>
              <a:rPr lang="ru-RU" sz="2000" b="1" i="1" dirty="0" smtClean="0">
                <a:latin typeface="Times New Roman" pitchFamily="18" charset="0"/>
                <a:cs typeface="Times New Roman" pitchFamily="18" charset="0"/>
              </a:rPr>
              <a:t>«Собери овощи» - 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воспитатель  </a:t>
            </a:r>
            <a:r>
              <a:rPr lang="ru-RU" sz="2000" dirty="0" err="1">
                <a:latin typeface="Times New Roman" pitchFamily="18" charset="0"/>
                <a:cs typeface="Times New Roman" pitchFamily="18" charset="0"/>
              </a:rPr>
              <a:t>Сулягина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 С.А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buFont typeface="Calibri" pitchFamily="34" charset="0"/>
              <a:buChar char="̶"/>
            </a:pPr>
            <a:r>
              <a:rPr lang="ru-RU" sz="2000" b="1" i="1" dirty="0" smtClean="0">
                <a:latin typeface="Times New Roman" pitchFamily="18" charset="0"/>
                <a:cs typeface="Times New Roman" pitchFamily="18" charset="0"/>
              </a:rPr>
              <a:t>«Чья мама» - 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воспитатель  </a:t>
            </a:r>
            <a:r>
              <a:rPr lang="ru-RU" sz="2000" dirty="0" err="1">
                <a:latin typeface="Times New Roman" pitchFamily="18" charset="0"/>
                <a:cs typeface="Times New Roman" pitchFamily="18" charset="0"/>
              </a:rPr>
              <a:t>Сулягина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 С.А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buFont typeface="Calibri" pitchFamily="34" charset="0"/>
              <a:buChar char="̶"/>
            </a:pPr>
            <a:r>
              <a:rPr lang="ru-RU" sz="2000" b="1" i="1" dirty="0" smtClean="0">
                <a:latin typeface="Times New Roman" pitchFamily="18" charset="0"/>
                <a:cs typeface="Times New Roman" pitchFamily="18" charset="0"/>
              </a:rPr>
              <a:t>«Фрукты и овощи» 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воспитатель  </a:t>
            </a:r>
            <a:r>
              <a:rPr lang="ru-RU" sz="2000" dirty="0" err="1">
                <a:latin typeface="Times New Roman" pitchFamily="18" charset="0"/>
                <a:cs typeface="Times New Roman" pitchFamily="18" charset="0"/>
              </a:rPr>
              <a:t>Сулягина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 С.А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buFont typeface="Calibri" pitchFamily="34" charset="0"/>
              <a:buChar char="̶"/>
            </a:pPr>
            <a:r>
              <a:rPr lang="ru-RU" sz="2000" b="1" i="1" dirty="0" smtClean="0">
                <a:latin typeface="Times New Roman" pitchFamily="18" charset="0"/>
                <a:cs typeface="Times New Roman" pitchFamily="18" charset="0"/>
              </a:rPr>
              <a:t>«Один – много» 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воспитатель  </a:t>
            </a:r>
            <a:r>
              <a:rPr lang="ru-RU" sz="2000" dirty="0" err="1">
                <a:latin typeface="Times New Roman" pitchFamily="18" charset="0"/>
                <a:cs typeface="Times New Roman" pitchFamily="18" charset="0"/>
              </a:rPr>
              <a:t>Сулягина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 С.А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buFont typeface="Calibri" pitchFamily="34" charset="0"/>
              <a:buChar char="̶"/>
            </a:pPr>
            <a:r>
              <a:rPr lang="ru-RU" sz="2000" b="1" i="1" dirty="0" smtClean="0">
                <a:latin typeface="Times New Roman" pitchFamily="18" charset="0"/>
                <a:cs typeface="Times New Roman" pitchFamily="18" charset="0"/>
              </a:rPr>
              <a:t>«Волшебница вода» 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воспитатель  </a:t>
            </a:r>
            <a:r>
              <a:rPr lang="ru-RU" sz="2000" dirty="0" err="1">
                <a:latin typeface="Times New Roman" pitchFamily="18" charset="0"/>
                <a:cs typeface="Times New Roman" pitchFamily="18" charset="0"/>
              </a:rPr>
              <a:t>Сулягина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 С.А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buFont typeface="Calibri" pitchFamily="34" charset="0"/>
              <a:buChar char="̶"/>
            </a:pPr>
            <a:r>
              <a:rPr lang="ru-RU" sz="2000" b="1" i="1" dirty="0" smtClean="0">
                <a:latin typeface="Times New Roman" pitchFamily="18" charset="0"/>
                <a:cs typeface="Times New Roman" pitchFamily="18" charset="0"/>
              </a:rPr>
              <a:t>«Мебель» 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воспитатель  </a:t>
            </a:r>
            <a:r>
              <a:rPr lang="ru-RU" sz="2000" dirty="0" err="1">
                <a:latin typeface="Times New Roman" pitchFamily="18" charset="0"/>
                <a:cs typeface="Times New Roman" pitchFamily="18" charset="0"/>
              </a:rPr>
              <a:t>Сулягина</a:t>
            </a: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 С.А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buFont typeface="Calibri" pitchFamily="34" charset="0"/>
              <a:buChar char="̶"/>
            </a:pPr>
            <a:r>
              <a:rPr lang="ru-RU" sz="2000" dirty="0">
                <a:latin typeface="Times New Roman" pitchFamily="18" charset="0"/>
                <a:cs typeface="Times New Roman" pitchFamily="18" charset="0"/>
              </a:rPr>
              <a:t>и</a:t>
            </a:r>
            <a:r>
              <a:rPr lang="ru-RU" sz="2000" dirty="0" smtClean="0">
                <a:latin typeface="Times New Roman" pitchFamily="18" charset="0"/>
                <a:cs typeface="Times New Roman" pitchFamily="18" charset="0"/>
              </a:rPr>
              <a:t> т.д.</a:t>
            </a:r>
            <a:endParaRPr lang="ru-RU" sz="20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20000"/>
              </a:lnSpc>
              <a:buFont typeface="Calibri" pitchFamily="34" charset="0"/>
              <a:buChar char="̶"/>
            </a:pPr>
            <a:endParaRPr lang="ru-RU" sz="3100" b="1" i="1" dirty="0">
              <a:latin typeface="Times New Roman" pitchFamily="18" charset="0"/>
              <a:cs typeface="Times New Roman" pitchFamily="18" charset="0"/>
            </a:endParaRPr>
          </a:p>
          <a:p>
            <a:endParaRPr lang="ru-RU" dirty="0"/>
          </a:p>
        </p:txBody>
      </p:sp>
      <p:pic>
        <p:nvPicPr>
          <p:cNvPr id="2" name="29 инфо стен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67544" y="609329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265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5000"/>
    </mc:Choice>
    <mc:Fallback xmlns="">
      <p:transition spd="slow" advClick="0" advTm="1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2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84" t="7712" r="21742" b="3524"/>
          <a:stretch/>
        </p:blipFill>
        <p:spPr bwMode="auto">
          <a:xfrm>
            <a:off x="827584" y="-10842"/>
            <a:ext cx="7344816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577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  <p:timing>
    <p:tnLst>
      <p:par>
        <p:cTn id="1" dur="indefinite" restart="never" nodeType="tmRoot"/>
      </p:par>
    </p:tnLst>
  </p:timing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45" t="7235" r="21967" b="13126"/>
          <a:stretch/>
        </p:blipFill>
        <p:spPr bwMode="auto">
          <a:xfrm>
            <a:off x="539552" y="0"/>
            <a:ext cx="8185263" cy="6842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5709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  <p:timing>
    <p:tnLst>
      <p:par>
        <p:cTn id="1" dur="indefinite" restart="never" nodeType="tmRoot"/>
      </p:par>
    </p:tnLst>
  </p:timing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251520" y="260648"/>
            <a:ext cx="8712968" cy="6408712"/>
          </a:xfrm>
        </p:spPr>
        <p:txBody>
          <a:bodyPr/>
          <a:lstStyle/>
          <a:p>
            <a:pPr marL="0" indent="0">
              <a:buNone/>
            </a:pPr>
            <a:endParaRPr lang="ru-RU" sz="5400" b="1" dirty="0" smtClean="0">
              <a:latin typeface="Monotype Corsiva" panose="03010101010201010101" pitchFamily="66" charset="0"/>
            </a:endParaRPr>
          </a:p>
          <a:p>
            <a:pPr marL="0" indent="0">
              <a:buNone/>
            </a:pPr>
            <a:endParaRPr lang="ru-RU" sz="800" b="1" dirty="0" smtClean="0">
              <a:latin typeface="Monotype Corsiva" panose="03010101010201010101" pitchFamily="66" charset="0"/>
            </a:endParaRPr>
          </a:p>
          <a:p>
            <a:pPr marL="0" indent="0">
              <a:buNone/>
            </a:pPr>
            <a:endParaRPr lang="ru-RU" sz="800" b="1" dirty="0">
              <a:latin typeface="Monotype Corsiva" panose="03010101010201010101" pitchFamily="66" charset="0"/>
            </a:endParaRPr>
          </a:p>
          <a:p>
            <a:pPr marL="0" indent="0">
              <a:buNone/>
            </a:pPr>
            <a:endParaRPr lang="ru-RU" sz="800" b="1" dirty="0" smtClean="0">
              <a:latin typeface="Monotype Corsiva" panose="03010101010201010101" pitchFamily="66" charset="0"/>
            </a:endParaRPr>
          </a:p>
          <a:p>
            <a:pPr marL="0" indent="0">
              <a:buNone/>
            </a:pPr>
            <a:endParaRPr lang="ru-RU" sz="800" b="1" dirty="0">
              <a:latin typeface="Monotype Corsiva" panose="03010101010201010101" pitchFamily="66" charset="0"/>
            </a:endParaRPr>
          </a:p>
          <a:p>
            <a:pPr marL="0" indent="0">
              <a:buNone/>
            </a:pPr>
            <a:endParaRPr lang="ru-RU" sz="800" b="1" dirty="0">
              <a:latin typeface="Monotype Corsiva" panose="03010101010201010101" pitchFamily="66" charset="0"/>
            </a:endParaRPr>
          </a:p>
          <a:p>
            <a:pPr marL="0" indent="0" algn="ctr">
              <a:buNone/>
            </a:pPr>
            <a:r>
              <a:rPr lang="ru-RU" sz="6000" b="1" dirty="0" smtClean="0">
                <a:solidFill>
                  <a:srgbClr val="002060"/>
                </a:solidFill>
                <a:latin typeface="Monotype Corsiva" panose="03010101010201010101" pitchFamily="66" charset="0"/>
              </a:rPr>
              <a:t>«Мамы, папы, нам без вас – </a:t>
            </a:r>
          </a:p>
          <a:p>
            <a:pPr marL="0" indent="0" algn="ctr">
              <a:buNone/>
            </a:pPr>
            <a:r>
              <a:rPr lang="ru-RU" sz="6000" b="1" dirty="0" smtClean="0">
                <a:solidFill>
                  <a:srgbClr val="002060"/>
                </a:solidFill>
                <a:latin typeface="Monotype Corsiva" panose="03010101010201010101" pitchFamily="66" charset="0"/>
              </a:rPr>
              <a:t>все равно, что вам без нас»    </a:t>
            </a:r>
          </a:p>
          <a:p>
            <a:endParaRPr lang="ru-RU" b="1" dirty="0">
              <a:latin typeface="Monotype Corsiva" panose="03010101010201010101" pitchFamily="66" charset="0"/>
            </a:endParaRPr>
          </a:p>
          <a:p>
            <a:pPr marL="0" indent="0">
              <a:buNone/>
            </a:pPr>
            <a:endParaRPr lang="ru-RU" b="1" dirty="0" smtClean="0">
              <a:latin typeface="Monotype Corsiva" panose="03010101010201010101" pitchFamily="66" charset="0"/>
            </a:endParaRPr>
          </a:p>
          <a:p>
            <a:pPr marL="0" indent="0">
              <a:buNone/>
            </a:pPr>
            <a:endParaRPr lang="ru-RU" b="1" dirty="0" smtClean="0">
              <a:latin typeface="Monotype Corsiva" panose="03010101010201010101" pitchFamily="66" charset="0"/>
            </a:endParaRPr>
          </a:p>
          <a:p>
            <a:pPr marL="0" indent="0">
              <a:buNone/>
            </a:pPr>
            <a:r>
              <a:rPr lang="ru-RU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                С. Михалков</a:t>
            </a:r>
            <a:endParaRPr lang="ru-RU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7077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79512" y="188640"/>
            <a:ext cx="8856984" cy="6480720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ru-RU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r>
              <a:rPr lang="ru-RU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Перед МБДОУ «ДС № 393 г. Челябинска» </a:t>
            </a:r>
            <a:r>
              <a:rPr 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при работе с семьями</a:t>
            </a:r>
            <a:r>
              <a:rPr lang="ru-RU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воспитанников стоят следующие цель и задачи: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ru-RU" sz="20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Цель: развитие позитивного и доверительного взаимодействия родителей и педагогов детского сада, повышение психолого-педагогических знаний у родителей воспитанников.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</a:t>
            </a:r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адачи:</a:t>
            </a:r>
          </a:p>
          <a:p>
            <a:pPr lvl="1" algn="just">
              <a:lnSpc>
                <a:spcPct val="150000"/>
              </a:lnSpc>
              <a:buFont typeface="Times New Roman" panose="02020603050405020304" pitchFamily="18" charset="0"/>
              <a:buChar char="−"/>
            </a:pPr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выработать единый стиль воспитания и общения с ребенком в детском саду и семье;</a:t>
            </a:r>
          </a:p>
          <a:p>
            <a:pPr lvl="1" algn="just">
              <a:lnSpc>
                <a:spcPct val="150000"/>
              </a:lnSpc>
              <a:buFont typeface="Times New Roman" panose="02020603050405020304" pitchFamily="18" charset="0"/>
              <a:buChar char="−"/>
            </a:pP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</a:t>
            </a:r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казать квалифицированную консультативную и практическую помощь родителям по проблемам воспитания и развития ребенка;</a:t>
            </a:r>
          </a:p>
          <a:p>
            <a:pPr lvl="1" algn="just">
              <a:lnSpc>
                <a:spcPct val="150000"/>
              </a:lnSpc>
              <a:buFont typeface="Times New Roman" panose="02020603050405020304" pitchFamily="18" charset="0"/>
              <a:buChar char="−"/>
            </a:pP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ктивизировать и обогатить воспитательные умения родителей, развивать их педагогическую компетентность.</a:t>
            </a:r>
          </a:p>
          <a:p>
            <a:pPr lvl="1" algn="just">
              <a:buFont typeface="Times New Roman" panose="02020603050405020304" pitchFamily="18" charset="0"/>
              <a:buChar char="−"/>
            </a:pPr>
            <a:endParaRPr lang="ru-RU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ru-RU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1264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5000"/>
    </mc:Choice>
    <mc:Fallback xmlns="">
      <p:transition spd="slow" advClick="0" advTm="15000"/>
    </mc:Fallback>
  </mc:AlternateContent>
  <p:timing>
    <p:tnLst>
      <p:par>
        <p:cTn id="1" dur="indefinite" restart="never" nodeType="tmRoot"/>
      </p:par>
    </p:tnLst>
  </p:timing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79512" y="260648"/>
            <a:ext cx="8784976" cy="6336704"/>
          </a:xfrm>
        </p:spPr>
        <p:txBody>
          <a:bodyPr>
            <a:normAutofit/>
          </a:bodyPr>
          <a:lstStyle/>
          <a:p>
            <a:pPr marL="85725" lvl="1" indent="0" algn="just">
              <a:buNone/>
            </a:pPr>
            <a:r>
              <a:rPr lang="ru-RU" sz="24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Особое 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значение в работе с родителями придаем наглядным средствам, которые призваны познакомить родителей с условиями, задачами, содержанием и методами воспитания и развития детей. В каждой группе оформлен </a:t>
            </a:r>
            <a:r>
              <a:rPr lang="ru-RU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«Уголок для родителей»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который содержит информацию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85725" lvl="1" indent="0" algn="just">
              <a:buNone/>
            </a:pPr>
            <a:endParaRPr lang="ru-RU" sz="24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Times New Roman" panose="02020603050405020304" pitchFamily="18" charset="0"/>
              <a:buChar char="−"/>
            </a:pP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паспорт группы,</a:t>
            </a:r>
          </a:p>
          <a:p>
            <a:pPr algn="just">
              <a:buFont typeface="Times New Roman" panose="02020603050405020304" pitchFamily="18" charset="0"/>
              <a:buChar char="−"/>
            </a:pP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режим дня, </a:t>
            </a:r>
          </a:p>
          <a:p>
            <a:pPr algn="just">
              <a:buFont typeface="Times New Roman" panose="02020603050405020304" pitchFamily="18" charset="0"/>
              <a:buChar char="−"/>
            </a:pP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расписание непрерывной образовательной деятельности;</a:t>
            </a:r>
          </a:p>
          <a:p>
            <a:pPr algn="just">
              <a:buFont typeface="Times New Roman" panose="02020603050405020304" pitchFamily="18" charset="0"/>
              <a:buChar char="−"/>
            </a:pP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рекомендации по воспитанию здоровых детей;</a:t>
            </a:r>
          </a:p>
          <a:p>
            <a:pPr algn="just">
              <a:buFont typeface="Times New Roman" panose="02020603050405020304" pitchFamily="18" charset="0"/>
              <a:buChar char="−"/>
            </a:pP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рекомендации по экологическому воспитанию;</a:t>
            </a:r>
          </a:p>
          <a:p>
            <a:pPr algn="just">
              <a:buFont typeface="Times New Roman" panose="02020603050405020304" pitchFamily="18" charset="0"/>
              <a:buChar char="−"/>
            </a:pP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рекомендации по познавательному развитию дошкольников</a:t>
            </a:r>
            <a:r>
              <a:rPr lang="ru-RU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</a:p>
          <a:p>
            <a:pPr algn="just">
              <a:buFont typeface="Times New Roman" panose="02020603050405020304" pitchFamily="18" charset="0"/>
              <a:buChar char="−"/>
            </a:pP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рекомендации по </a:t>
            </a:r>
            <a:r>
              <a:rPr lang="ru-RU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речевому развитию 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дошкольников</a:t>
            </a:r>
            <a:r>
              <a:rPr lang="ru-RU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Times New Roman" panose="02020603050405020304" pitchFamily="18" charset="0"/>
              <a:buChar char="−"/>
            </a:pPr>
            <a:r>
              <a:rPr lang="ru-RU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рекомендации 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по предупреждению детского </a:t>
            </a:r>
            <a:r>
              <a:rPr lang="ru-RU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дорожно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транспортного травматизма и т.д.</a:t>
            </a:r>
          </a:p>
          <a:p>
            <a:pPr marL="0" indent="0">
              <a:buNone/>
            </a:pPr>
            <a:endParaRPr lang="ru-RU" dirty="0"/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94680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5000"/>
    </mc:Choice>
    <mc:Fallback xmlns="">
      <p:transition spd="slow" advClick="0" advTm="15000"/>
    </mc:Fallback>
  </mc:AlternateContent>
  <p:timing>
    <p:tnLst>
      <p:par>
        <p:cTn id="1" dur="indefinite" restart="never" nodeType="tmRoot"/>
      </p:par>
    </p:tnLst>
  </p:timing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79512" y="188640"/>
            <a:ext cx="8712968" cy="648072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ru-RU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ru-RU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Для достижения наибольшего взаимопонимания с родителями воспитанников мы используем популярные формы сотрудничества и применяем активные методы в общении, которые способствуют эффективному взаимодействию. Наши формы сотрудничества:</a:t>
            </a:r>
          </a:p>
          <a:p>
            <a:pPr algn="just">
              <a:buFont typeface="Times New Roman" panose="02020603050405020304" pitchFamily="18" charset="0"/>
              <a:buChar char="−"/>
            </a:pPr>
            <a:r>
              <a:rPr lang="ru-RU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анкетирование;</a:t>
            </a:r>
          </a:p>
          <a:p>
            <a:pPr algn="just">
              <a:buFont typeface="Times New Roman" panose="02020603050405020304" pitchFamily="18" charset="0"/>
              <a:buChar char="−"/>
            </a:pPr>
            <a:r>
              <a:rPr lang="ru-RU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день открытых дверей: </a:t>
            </a:r>
            <a:r>
              <a:rPr lang="ru-RU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«Работаем вместе», </a:t>
            </a:r>
            <a:r>
              <a:rPr lang="ru-RU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«Скучен день до вечера, коли делать нечего</a:t>
            </a:r>
            <a:r>
              <a:rPr lang="ru-RU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», </a:t>
            </a:r>
            <a:r>
              <a:rPr lang="ru-RU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«Один день здоровья</a:t>
            </a:r>
            <a:r>
              <a:rPr lang="ru-RU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», </a:t>
            </a:r>
            <a:r>
              <a:rPr lang="ru-RU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«День за днем – проходит год» </a:t>
            </a:r>
            <a:r>
              <a:rPr lang="ru-RU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</a:p>
          <a:p>
            <a:pPr algn="just">
              <a:buFont typeface="Times New Roman" panose="02020603050405020304" pitchFamily="18" charset="0"/>
              <a:buChar char="−"/>
            </a:pP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</a:t>
            </a:r>
            <a:r>
              <a:rPr lang="ru-RU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одительские собрания;</a:t>
            </a:r>
          </a:p>
          <a:p>
            <a:pPr algn="just">
              <a:buFont typeface="Times New Roman" panose="02020603050405020304" pitchFamily="18" charset="0"/>
              <a:buChar char="−"/>
            </a:pP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</a:t>
            </a:r>
            <a:r>
              <a:rPr lang="ru-RU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едагогические беседы;</a:t>
            </a:r>
          </a:p>
          <a:p>
            <a:pPr algn="just">
              <a:buFont typeface="Times New Roman" panose="02020603050405020304" pitchFamily="18" charset="0"/>
              <a:buChar char="−"/>
            </a:pPr>
            <a:r>
              <a:rPr lang="ru-RU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«скорая педагогическая помощь» по тому или иному вопросу;</a:t>
            </a:r>
          </a:p>
          <a:p>
            <a:pPr algn="just">
              <a:buFont typeface="Times New Roman" panose="02020603050405020304" pitchFamily="18" charset="0"/>
              <a:buChar char="−"/>
            </a:pP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индивидуальные консультации специалистов;</a:t>
            </a:r>
          </a:p>
          <a:p>
            <a:pPr algn="just">
              <a:buFont typeface="Times New Roman" panose="02020603050405020304" pitchFamily="18" charset="0"/>
              <a:buChar char="−"/>
            </a:pPr>
            <a:r>
              <a:rPr lang="ru-RU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консультации;</a:t>
            </a:r>
          </a:p>
          <a:p>
            <a:pPr algn="just">
              <a:buFont typeface="Times New Roman" panose="02020603050405020304" pitchFamily="18" charset="0"/>
              <a:buChar char="−"/>
            </a:pP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м</a:t>
            </a:r>
            <a:r>
              <a:rPr lang="ru-RU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астер – классы </a:t>
            </a:r>
            <a:r>
              <a:rPr lang="ru-RU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«Для умелой семьи все дела легки»</a:t>
            </a:r>
            <a:r>
              <a:rPr lang="ru-RU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</a:p>
          <a:p>
            <a:pPr algn="just">
              <a:buFont typeface="Times New Roman" panose="02020603050405020304" pitchFamily="18" charset="0"/>
              <a:buChar char="−"/>
            </a:pPr>
            <a:endParaRPr lang="ru-RU" sz="2000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Times New Roman" panose="02020603050405020304" pitchFamily="18" charset="0"/>
              <a:buChar char="−"/>
            </a:pPr>
            <a:endParaRPr lang="ru-RU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Times New Roman" panose="02020603050405020304" pitchFamily="18" charset="0"/>
              <a:buChar char="−"/>
            </a:pPr>
            <a:endParaRPr lang="ru-RU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Times New Roman" panose="02020603050405020304" pitchFamily="18" charset="0"/>
              <a:buChar char="−"/>
            </a:pPr>
            <a:endParaRPr 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4943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5000"/>
    </mc:Choice>
    <mc:Fallback xmlns="">
      <p:transition spd="slow" advClick="0" advTm="15000"/>
    </mc:Fallback>
  </mc:AlternateContent>
  <p:timing>
    <p:tnLst>
      <p:par>
        <p:cTn id="1" dur="indefinite" restart="never" nodeType="tmRoot"/>
      </p:par>
    </p:tnLst>
  </p:timing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1426170"/>
          </a:xfrm>
        </p:spPr>
        <p:txBody>
          <a:bodyPr>
            <a:noAutofit/>
          </a:bodyPr>
          <a:lstStyle/>
          <a:p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Мастер – класс для родителей </a:t>
            </a:r>
            <a:b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400" b="1" i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«Роль мелкой моторики  в развитии речи </a:t>
            </a:r>
            <a:br>
              <a:rPr lang="ru-RU" sz="2400" b="1" i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400" b="1" i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ребенка раннего возраста»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</a:t>
            </a:r>
            <a:b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первая 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младшая группа № 1</a:t>
            </a:r>
          </a:p>
        </p:txBody>
      </p:sp>
      <p:pic>
        <p:nvPicPr>
          <p:cNvPr id="2050" name="Picture 2" descr="C:\Users\User\Desktop\Конкурс ясли 21\фото мастер-класса ясли\Кадр 1 группа (00-09-53)_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514" y="1772816"/>
            <a:ext cx="8752971" cy="4923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8381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Autofit/>
          </a:bodyPr>
          <a:lstStyle/>
          <a:p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Мастер- класс для родителей </a:t>
            </a:r>
            <a:b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«Наши пальчики играют — говорить нам помогают»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</a:t>
            </a:r>
            <a:b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первая младшая группа № 4</a:t>
            </a:r>
            <a:endParaRPr lang="ru-RU" sz="2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C:\Users\User\Desktop\Конкурс ясли 21\фото мастер-класса ясли\Кадр Мастер-класс 4 гр. (00-05-43)_2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34" r="12382" b="11651"/>
          <a:stretch/>
        </p:blipFill>
        <p:spPr bwMode="auto">
          <a:xfrm>
            <a:off x="611560" y="1484784"/>
            <a:ext cx="7920310" cy="524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3365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Мастер – класс для родителей по </a:t>
            </a:r>
            <a:r>
              <a:rPr lang="ru-RU" sz="24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здоровьесбережению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400" b="1" i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«Здоровье детей в наших руках»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первая </a:t>
            </a:r>
            <a:r>
              <a:rPr lang="ru-RU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младшая группа № </a:t>
            </a:r>
            <a:r>
              <a:rPr lang="ru-RU" sz="24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endParaRPr lang="ru-RU" sz="2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C:\Users\User\Desktop\Конкурс ясли 21\фото мастер-класса ясли\Кадр мастер класс 1 группа (00-07-44)_1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72816"/>
            <a:ext cx="8704967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6025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856984" cy="1296144"/>
          </a:xfrm>
        </p:spPr>
        <p:txBody>
          <a:bodyPr>
            <a:normAutofit/>
          </a:bodyPr>
          <a:lstStyle/>
          <a:p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Мастер – класс для родителей по </a:t>
            </a:r>
            <a:r>
              <a:rPr lang="ru-RU" sz="2000" b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здоровьесбережению</a:t>
            </a:r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000" b="1" i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«Профилактика </a:t>
            </a:r>
            <a:r>
              <a:rPr lang="ru-RU" sz="20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и коррекция плоскостопия у детей </a:t>
            </a:r>
            <a:r>
              <a:rPr lang="ru-RU" sz="2000" b="1" i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раннего </a:t>
            </a:r>
            <a:r>
              <a:rPr lang="ru-RU" sz="20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возраста»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b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2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первая младшая группа № 4</a:t>
            </a:r>
          </a:p>
        </p:txBody>
      </p:sp>
      <p:pic>
        <p:nvPicPr>
          <p:cNvPr id="5122" name="Picture 2" descr="C:\Users\User\Desktop\Конкурс ясли 21\фото мастер-класса ясли\Кадр мастер класс группы № 4 (00-02-14)_3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463" b="22002"/>
          <a:stretch/>
        </p:blipFill>
        <p:spPr bwMode="auto">
          <a:xfrm>
            <a:off x="163486" y="1700808"/>
            <a:ext cx="8817028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6194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6336704"/>
          </a:xfrm>
        </p:spPr>
        <p:txBody>
          <a:bodyPr>
            <a:normAutofit/>
          </a:bodyPr>
          <a:lstStyle/>
          <a:p>
            <a:pPr algn="just">
              <a:spcAft>
                <a:spcPts val="1200"/>
              </a:spcAft>
              <a:buFont typeface="Times New Roman" panose="02020603050405020304" pitchFamily="18" charset="0"/>
              <a:buChar char="−"/>
            </a:pPr>
            <a:r>
              <a:rPr lang="ru-RU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совместные 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досуги: праздники, концерты, вечера отдыха, соревнования, семейная комната;</a:t>
            </a:r>
          </a:p>
          <a:p>
            <a:pPr algn="just">
              <a:spcAft>
                <a:spcPts val="1200"/>
              </a:spcAft>
              <a:buFont typeface="Times New Roman" panose="02020603050405020304" pitchFamily="18" charset="0"/>
              <a:buChar char="−"/>
            </a:pP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тематические выставки </a:t>
            </a:r>
            <a:r>
              <a:rPr lang="ru-RU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«Дошкольникам о правилах дорожного движения», «Мы читаем всей семьей», «Информационная среда в МБДОУ», «Здоровые дети в здоровой семье»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;</a:t>
            </a:r>
          </a:p>
          <a:p>
            <a:pPr algn="just">
              <a:spcAft>
                <a:spcPts val="1200"/>
              </a:spcAft>
              <a:buFont typeface="Times New Roman" panose="02020603050405020304" pitchFamily="18" charset="0"/>
              <a:buChar char="−"/>
            </a:pP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обмен мнениями </a:t>
            </a:r>
            <a:r>
              <a:rPr lang="ru-RU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«Семья сильна традициями»;</a:t>
            </a:r>
            <a:endParaRPr lang="ru-RU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1200"/>
              </a:spcAft>
              <a:buFont typeface="Times New Roman" panose="02020603050405020304" pitchFamily="18" charset="0"/>
              <a:buChar char="−"/>
            </a:pPr>
            <a:r>
              <a:rPr lang="ru-RU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выставка 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совместных работ детей и родителей: </a:t>
            </a:r>
            <a:r>
              <a:rPr lang="ru-RU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«Наши руки не знают скуки», «Зимние кружева», «Шьем игрушки вместе с мамой», «Это я и вся моя семья», «Спортивный фотоальбом моей семьи», «Наши умелые руки»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</a:p>
          <a:p>
            <a:pPr algn="just">
              <a:spcAft>
                <a:spcPts val="1200"/>
              </a:spcAft>
              <a:buFont typeface="Times New Roman" panose="02020603050405020304" pitchFamily="18" charset="0"/>
              <a:buChar char="−"/>
            </a:pP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фотовыставки: </a:t>
            </a:r>
            <a:r>
              <a:rPr lang="ru-RU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«Мой ребенок с пеленок», «Спортивный фотоальбом моей семьи</a:t>
            </a:r>
            <a:r>
              <a:rPr lang="ru-RU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»</a:t>
            </a:r>
            <a:r>
              <a:rPr lang="ru-RU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06709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2000"/>
    </mc:Choice>
    <mc:Fallback xmlns="">
      <p:transition spd="slow" advClick="0" advTm="12000"/>
    </mc:Fallback>
  </mc:AlternateContent>
  <p:timing>
    <p:tnLst>
      <p:par>
        <p:cTn id="1" dur="indefinite" restart="never" nodeType="tmRoot"/>
      </p:par>
    </p:tnLst>
  </p:timing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215516" y="371228"/>
            <a:ext cx="8712968" cy="6298132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ru-RU" sz="2000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ru-RU" sz="20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ru-RU" sz="2000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Современной </a:t>
            </a:r>
            <a:r>
              <a:rPr lang="ru-RU"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формой взаимодействия с семьей является сайт МБДОУ «</a:t>
            </a:r>
            <a:r>
              <a:rPr lang="ru-RU" sz="20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ДС № </a:t>
            </a:r>
            <a:r>
              <a:rPr lang="ru-RU"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393 г. Челябинска</a:t>
            </a:r>
            <a:r>
              <a:rPr lang="ru-RU" sz="20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» </a:t>
            </a:r>
            <a:r>
              <a:rPr lang="en-US" sz="2000" u="sng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chebur</a:t>
            </a:r>
            <a:r>
              <a:rPr lang="ru-RU" sz="2000" u="sng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393.</a:t>
            </a:r>
            <a:r>
              <a:rPr lang="en-US" sz="2000" u="sng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nethouse</a:t>
            </a:r>
            <a:r>
              <a:rPr lang="ru-RU" sz="2000" u="sng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sz="2000" u="sng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ru</a:t>
            </a:r>
            <a:endParaRPr lang="ru-RU" sz="20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r>
              <a:rPr lang="ru-RU" sz="2000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Разнообразные </a:t>
            </a:r>
            <a:r>
              <a:rPr lang="ru-RU" sz="20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рубрики сайта МБДОУ позволяют знакомить родителей с нормативно – правовыми документами, </a:t>
            </a:r>
            <a:r>
              <a:rPr lang="ru-RU" sz="2000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локальными </a:t>
            </a:r>
            <a:r>
              <a:rPr lang="ru-RU" sz="20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актами, особенностями осуществления образовательного процесса в МБДОУ, с достижениями педагогов и воспитанников. На сайте работает новостная лента.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ru-RU" sz="2000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r>
              <a:rPr lang="ru-RU" sz="20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Также на сайте МБДОУ «ДС № 393 г. Челябинска»  для информационной поддержки родителей по вопросам  образования  и воспитания создана страничка офлайн – вебинары.  Для каждого офлайн – </a:t>
            </a:r>
            <a:r>
              <a:rPr lang="ru-RU" sz="2000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вебинара</a:t>
            </a:r>
            <a:r>
              <a:rPr lang="ru-RU" sz="20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выбирали наиболее актуальные темы для родителей. Темы раскрывали специалисты МБДОУ. В результате таких </a:t>
            </a:r>
            <a:r>
              <a:rPr lang="ru-RU" sz="2000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вебинаров</a:t>
            </a:r>
            <a:r>
              <a:rPr lang="ru-RU" sz="2000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родители могут услышать ответы на волнующие их в воспитании и развитии детей ситуации.</a:t>
            </a:r>
            <a:endParaRPr lang="ru-RU" sz="20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1232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5000"/>
    </mc:Choice>
    <mc:Fallback xmlns="">
      <p:transition spd="slow" advClick="0" advTm="25000"/>
    </mc:Fallback>
  </mc:AlternateContent>
  <p:timing>
    <p:tnLst>
      <p:par>
        <p:cTn id="1" dur="indefinite" restart="never" nodeType="tmRoot"/>
      </p:par>
    </p:tnLst>
  </p:timing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46" t="8778" r="22101" b="12499"/>
          <a:stretch/>
        </p:blipFill>
        <p:spPr bwMode="auto">
          <a:xfrm>
            <a:off x="588491" y="0"/>
            <a:ext cx="8014364" cy="6830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40 Детские - Варись, варись кашка (minus)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1128" y="594928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66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176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251520" y="476672"/>
            <a:ext cx="8640960" cy="6048672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r>
              <a:rPr lang="ru-RU" dirty="0" smtClean="0"/>
              <a:t>	</a:t>
            </a:r>
            <a:r>
              <a:rPr lang="ru-RU" sz="35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Педагоги групп раннего возраста МБДОУ </a:t>
            </a:r>
            <a:r>
              <a:rPr lang="ru-RU" sz="35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делятся накопленным </a:t>
            </a:r>
            <a:r>
              <a:rPr lang="ru-RU" sz="35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опытом: </a:t>
            </a:r>
            <a:endParaRPr lang="ru-RU" sz="800" b="1" dirty="0" smtClean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ru-RU" sz="1100" b="1" dirty="0" smtClean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Times New Roman" panose="02020603050405020304" pitchFamily="18" charset="0"/>
              <a:buChar char="—"/>
            </a:pPr>
            <a:r>
              <a:rPr lang="ru-RU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16.01.2019г. </a:t>
            </a:r>
            <a:r>
              <a:rPr lang="ru-RU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на районном методическом объединении  воспитателей ДОУ Тракторозаводского района воспитатель </a:t>
            </a:r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первой младшей группы № 1 </a:t>
            </a:r>
            <a:r>
              <a:rPr lang="ru-RU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выступила </a:t>
            </a:r>
            <a:r>
              <a:rPr lang="ru-RU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 семинаре – практикуме </a:t>
            </a:r>
            <a:r>
              <a:rPr lang="ru-RU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«</a:t>
            </a:r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Технологические аспекты в деятельности воспитателей групп раннего возраста» с темой </a:t>
            </a:r>
            <a:r>
              <a:rPr lang="ru-RU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«Совместная деятельность с детьми раннего возраста</a:t>
            </a:r>
            <a:r>
              <a:rPr lang="ru-RU" sz="3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»</a:t>
            </a:r>
            <a:r>
              <a:rPr lang="ru-RU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u-RU" sz="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ru-RU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Times New Roman" panose="02020603050405020304" pitchFamily="18" charset="0"/>
              <a:buChar char="—"/>
            </a:pPr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31.01.2019г. н</a:t>
            </a:r>
            <a:r>
              <a:rPr lang="ru-RU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 базе </a:t>
            </a:r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МБДОУ «ДС № 393 г. Челябинска» в рамках </a:t>
            </a:r>
            <a:r>
              <a:rPr lang="ru-RU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городского профессионального сообщества педагогов  прошел </a:t>
            </a:r>
            <a:r>
              <a:rPr lang="ru-RU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семинар – практикум для воспитателей ДОУ, руководителей районных методических объединений воспитателей и педагогов – психологов ДОУ по теме: «Технологические аспекты в деятельности воспитателей групп раннего возраста», на котором выступила воспитатель МБДОУ «ДС  № 393 г. Челябинска» с темой </a:t>
            </a:r>
            <a:r>
              <a:rPr lang="ru-RU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«Совместная деятельность с детьми раннего возраста</a:t>
            </a:r>
            <a:r>
              <a:rPr lang="ru-RU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».</a:t>
            </a:r>
            <a:endParaRPr lang="ru-RU" sz="3600" dirty="0"/>
          </a:p>
        </p:txBody>
      </p:sp>
    </p:spTree>
    <p:extLst>
      <p:ext uri="{BB962C8B-B14F-4D97-AF65-F5344CB8AC3E}">
        <p14:creationId xmlns:p14="http://schemas.microsoft.com/office/powerpoint/2010/main" val="4251704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8000"/>
    </mc:Choice>
    <mc:Fallback xmlns="">
      <p:transition spd="slow" advClick="0" advTm="8000"/>
    </mc:Fallback>
  </mc:AlternateContent>
  <p:timing>
    <p:tnLst>
      <p:par>
        <p:cTn id="1" dur="indefinite" restart="never" nodeType="tmRoot"/>
      </p:par>
    </p:tnLst>
  </p:timing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ru-RU" sz="32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Пищеблок МБДОУ «ДС № 393 г. Челябинска» оснащен необходимым оборудованием:</a:t>
            </a:r>
            <a:endParaRPr lang="ru-RU" sz="32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251520" y="1412776"/>
            <a:ext cx="8640960" cy="5256584"/>
          </a:xfrm>
        </p:spPr>
        <p:txBody>
          <a:bodyPr>
            <a:normAutofit fontScale="85000" lnSpcReduction="20000"/>
          </a:bodyPr>
          <a:lstStyle/>
          <a:p>
            <a:pPr algn="just">
              <a:buFont typeface="Times New Roman" pitchFamily="18" charset="0"/>
              <a:buChar char="−"/>
            </a:pP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э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лектроплиты</a:t>
            </a:r>
          </a:p>
          <a:p>
            <a:pPr algn="just">
              <a:buFont typeface="Times New Roman" pitchFamily="18" charset="0"/>
              <a:buChar char="−"/>
            </a:pP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электрическая сковородка</a:t>
            </a:r>
          </a:p>
          <a:p>
            <a:pPr algn="just">
              <a:buFont typeface="Times New Roman" pitchFamily="18" charset="0"/>
              <a:buChar char="−"/>
            </a:pP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шкаф жарочный</a:t>
            </a:r>
          </a:p>
          <a:p>
            <a:pPr algn="just">
              <a:buFont typeface="Times New Roman" pitchFamily="18" charset="0"/>
              <a:buChar char="−"/>
            </a:pP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т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естомес</a:t>
            </a:r>
          </a:p>
          <a:p>
            <a:pPr algn="just">
              <a:buFont typeface="Times New Roman" pitchFamily="18" charset="0"/>
              <a:buChar char="−"/>
            </a:pP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х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леборезка</a:t>
            </a:r>
          </a:p>
          <a:p>
            <a:pPr algn="just">
              <a:buFont typeface="Times New Roman" pitchFamily="18" charset="0"/>
              <a:buChar char="−"/>
            </a:pP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картофелечистка </a:t>
            </a:r>
          </a:p>
          <a:p>
            <a:pPr algn="just">
              <a:buFont typeface="Times New Roman" pitchFamily="18" charset="0"/>
              <a:buChar char="−"/>
            </a:pP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слайсер </a:t>
            </a:r>
          </a:p>
          <a:p>
            <a:pPr algn="just">
              <a:buFont typeface="Times New Roman" pitchFamily="18" charset="0"/>
              <a:buChar char="−"/>
            </a:pP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овощерезка  </a:t>
            </a:r>
          </a:p>
          <a:p>
            <a:pPr algn="just">
              <a:buFont typeface="Times New Roman" pitchFamily="18" charset="0"/>
              <a:buChar char="−"/>
            </a:pP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котел пищеварочный  </a:t>
            </a:r>
          </a:p>
          <a:p>
            <a:pPr algn="just">
              <a:buFont typeface="Times New Roman" pitchFamily="18" charset="0"/>
              <a:buChar char="−"/>
            </a:pP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машины </a:t>
            </a:r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протирочно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– резательные</a:t>
            </a:r>
          </a:p>
          <a:p>
            <a:pPr algn="just">
              <a:buFont typeface="Times New Roman" pitchFamily="18" charset="0"/>
              <a:buChar char="−"/>
            </a:pP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электромясорубка </a:t>
            </a:r>
          </a:p>
          <a:p>
            <a:pPr algn="just">
              <a:buFont typeface="Times New Roman" pitchFamily="18" charset="0"/>
              <a:buChar char="−"/>
            </a:pP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кухонный инвентарь из нержавеющей стали и т.д.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986015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8000"/>
    </mc:Choice>
    <mc:Fallback xmlns="">
      <p:transition spd="slow" advClick="0" advTm="8000"/>
    </mc:Fallback>
  </mc:AlternateContent>
  <p:timing>
    <p:tnLst>
      <p:par>
        <p:cTn id="1" dur="indefinite" restart="never" nodeType="tmRoot"/>
      </p:par>
    </p:tnLst>
  </p:timing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>
            <a:normAutofit/>
          </a:bodyPr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Пищеблок</a:t>
            </a:r>
            <a:endParaRPr lang="ru-RU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E:\Конкурс ясли 21\Кухня DSC_000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64729"/>
            <a:ext cx="8784976" cy="5749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838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6" name="Picture 2" descr="C:\Users\User\Desktop\Конкурс ясли 21\Кухня 12.03\DSC_000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9344"/>
            <a:ext cx="9144000" cy="6095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4239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E:\Конкурс ясли 21\Кухня_0015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404663"/>
            <a:ext cx="9126976" cy="6084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6145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8519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Электромясорубка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2226" name="Picture 2" descr="C:\Users\User\Desktop\Конкурс ясли 21\КУхня 11.03\DSC_001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59991"/>
            <a:ext cx="3630248" cy="5445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227" name="Picture 3" descr="C:\Users\User\Desktop\Конкурс ясли 21\КУхня 11.03\DSC_0002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59992"/>
            <a:ext cx="3600399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1677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51520" y="3068960"/>
            <a:ext cx="4176464" cy="1440160"/>
          </a:xfrm>
        </p:spPr>
        <p:txBody>
          <a:bodyPr>
            <a:normAutofit/>
          </a:bodyPr>
          <a:lstStyle/>
          <a:p>
            <a:r>
              <a:rPr lang="ru-RU" sz="6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Т</a:t>
            </a:r>
            <a:r>
              <a:rPr lang="ru-RU" sz="60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естомес</a:t>
            </a:r>
            <a:endParaRPr lang="ru-RU" sz="60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3250" name="Picture 2" descr="C:\Users\User\Desktop\Конкурс ясли 21\КУхня 11.03\DSC_0035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9" y="188640"/>
            <a:ext cx="4320479" cy="64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8514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19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80748" y="-171400"/>
            <a:ext cx="8229600" cy="1143000"/>
          </a:xfrm>
        </p:spPr>
        <p:txBody>
          <a:bodyPr/>
          <a:lstStyle/>
          <a:p>
            <a:r>
              <a:rPr lang="ru-RU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</a:t>
            </a:r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лайсер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4274" name="Picture 2" descr="C:\Users\User\Desktop\Конкурс ясли 21\Кухня 11\DSC_0009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247" y="1065771"/>
            <a:ext cx="3783730" cy="5675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275" name="Picture 3" descr="C:\Users\User\Desktop\Конкурс ясли 21\Кухня 11\DSC_001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0019" y="1052736"/>
            <a:ext cx="3792421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8699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19" y="0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7544" y="-99392"/>
            <a:ext cx="8229600" cy="1143000"/>
          </a:xfrm>
        </p:spPr>
        <p:txBody>
          <a:bodyPr/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Хлеборезка</a:t>
            </a:r>
            <a:endParaRPr lang="ru-RU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5298" name="Picture 2" descr="C:\Users\User\Desktop\Конкурс ясли 21\Кухня 11\DSC_003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052737"/>
            <a:ext cx="3825114" cy="5737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299" name="Picture 3" descr="C:\Users\User\Desktop\Конкурс ясли 21\Кухня 11\DSC_0019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245" y="1065771"/>
            <a:ext cx="3783731" cy="5675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258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SAM_778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3529"/>
            <a:ext cx="9144000" cy="68615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81661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/>
      </p:par>
    </p:tnLst>
  </p:timing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07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97978" y="1628800"/>
            <a:ext cx="8938517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3600" b="1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ru-RU" sz="4000" b="1" dirty="0" smtClean="0">
                <a:solidFill>
                  <a:srgbClr val="990033"/>
                </a:solidFill>
                <a:latin typeface="Times New Roman" pitchFamily="18" charset="0"/>
                <a:cs typeface="Times New Roman" pitchFamily="18" charset="0"/>
              </a:rPr>
              <a:t>Детский </a:t>
            </a:r>
            <a:r>
              <a:rPr lang="ru-RU" sz="4000" b="1" dirty="0">
                <a:solidFill>
                  <a:srgbClr val="990033"/>
                </a:solidFill>
                <a:latin typeface="Times New Roman" pitchFamily="18" charset="0"/>
                <a:cs typeface="Times New Roman" pitchFamily="18" charset="0"/>
              </a:rPr>
              <a:t>сад – это милые, добрые, умные, веселые, </a:t>
            </a:r>
            <a:r>
              <a:rPr lang="ru-RU" sz="4000" b="1" dirty="0" smtClean="0">
                <a:solidFill>
                  <a:srgbClr val="990033"/>
                </a:solidFill>
                <a:latin typeface="Times New Roman" pitchFamily="18" charset="0"/>
                <a:cs typeface="Times New Roman" pitchFamily="18" charset="0"/>
              </a:rPr>
              <a:t>шумные, </a:t>
            </a:r>
          </a:p>
          <a:p>
            <a:pPr algn="ctr"/>
            <a:r>
              <a:rPr lang="ru-RU" sz="4000" b="1" dirty="0" smtClean="0">
                <a:solidFill>
                  <a:srgbClr val="990033"/>
                </a:solidFill>
                <a:latin typeface="Times New Roman" pitchFamily="18" charset="0"/>
                <a:cs typeface="Times New Roman" pitchFamily="18" charset="0"/>
              </a:rPr>
              <a:t>замечательные </a:t>
            </a:r>
            <a:r>
              <a:rPr lang="ru-RU" sz="4000" b="1" dirty="0">
                <a:solidFill>
                  <a:srgbClr val="990033"/>
                </a:solidFill>
                <a:latin typeface="Times New Roman" pitchFamily="18" charset="0"/>
                <a:cs typeface="Times New Roman" pitchFamily="18" charset="0"/>
              </a:rPr>
              <a:t>дети! </a:t>
            </a:r>
            <a:endParaRPr lang="ru-RU" sz="4000" b="1" dirty="0" smtClean="0">
              <a:solidFill>
                <a:srgbClr val="990033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ru-RU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 algn="ctr"/>
            <a:r>
              <a:rPr lang="ru-RU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Все</a:t>
            </a:r>
            <a:r>
              <a:rPr lang="ru-RU" sz="4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что мы делаем в нашем детском саду – мы делаем ради того, </a:t>
            </a:r>
            <a:endParaRPr lang="ru-RU" sz="40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ru-RU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чтобы </a:t>
            </a:r>
            <a:r>
              <a:rPr lang="ru-RU" sz="4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они росли и развивались</a:t>
            </a:r>
            <a:r>
              <a:rPr lang="ru-RU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r>
              <a:rPr lang="ru-RU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ru-RU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ru-RU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endParaRPr lang="ru-RU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3747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8000"/>
    </mc:Choice>
    <mc:Fallback xmlns="">
      <p:transition spd="slow" advClick="0" advTm="8000"/>
    </mc:Fallback>
  </mc:AlternateContent>
  <p:timing>
    <p:tnLst>
      <p:par>
        <p:cTn id="1" dur="indefinite" restart="never" nodeType="tmRoot"/>
      </p:par>
    </p:tnLst>
  </p:timing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ser\Downloads\1336760150-2191460-0087019_www.nevseoboi.com.u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07"/>
            <a:ext cx="91925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marL="0" indent="0" algn="ctr">
              <a:buNone/>
            </a:pPr>
            <a:r>
              <a:rPr lang="ru-RU" sz="8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Monotype Corsiva" pitchFamily="66" charset="0"/>
              </a:rPr>
              <a:t>СПАСИБО </a:t>
            </a:r>
          </a:p>
          <a:p>
            <a:pPr marL="0" indent="0" algn="ctr">
              <a:buNone/>
            </a:pPr>
            <a:r>
              <a:rPr lang="ru-RU" sz="8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Monotype Corsiva" pitchFamily="66" charset="0"/>
              </a:rPr>
              <a:t>ЗА ВНИМАНИЕ!</a:t>
            </a:r>
            <a:endParaRPr lang="ru-RU" sz="8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4157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2704</TotalTime>
  <Words>2383</Words>
  <Application>Microsoft Office PowerPoint</Application>
  <PresentationFormat>Экран (4:3)</PresentationFormat>
  <Paragraphs>499</Paragraphs>
  <Slides>176</Slides>
  <Notes>1</Notes>
  <HiddenSlides>0</HiddenSlides>
  <MMClips>6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176</vt:i4>
      </vt:variant>
    </vt:vector>
  </HeadingPairs>
  <TitlesOfParts>
    <vt:vector size="177" baseType="lpstr">
      <vt:lpstr>Тема Office</vt:lpstr>
      <vt:lpstr>МУНИЦИПАЛЬНОЕ БЮДЖЕТНОЕ ДОШКОЛЬНОЕ ОБРАЗОВАТЕЛЬНОЕ УЧРЕЖДЕНИЕ  «ДЕТСКИЙ САД № 393 Г.ЧЕЛЯБИНСКА»</vt:lpstr>
      <vt:lpstr>С октября 2016 года руководит  МБДОУ «ДС № 393 г. Челябинска»  Платонова Марина Николаевна </vt:lpstr>
      <vt:lpstr>Презентация PowerPoint</vt:lpstr>
      <vt:lpstr>Презентация PowerPoint</vt:lpstr>
      <vt:lpstr>Презентация PowerPoint</vt:lpstr>
      <vt:lpstr> Чтобы воспитывать ребенка,  надо его знать, чтобы его знать,  надо за ним наблюдать,  а чтобы за ним  наблюдать, -  надо дать ему свободу.                                    Мария Монтессори</vt:lpstr>
      <vt:lpstr>Презентация PowerPoint</vt:lpstr>
      <vt:lpstr>Презентация PowerPoint</vt:lpstr>
      <vt:lpstr>Презентация PowerPoint</vt:lpstr>
      <vt:lpstr>      В этот период складываются такие качества, как познавательная активность, речь, доверие к миру, уверенность в себе, доброжелательное отношение к людям, творческие возможности, общая жизненная активность и многое другое.</vt:lpstr>
      <vt:lpstr>Презентация PowerPoint</vt:lpstr>
      <vt:lpstr>      С поступлением в детский сад в жизни ребенка наступает ряд серьезных изменений:</vt:lpstr>
      <vt:lpstr>Презентация PowerPoint</vt:lpstr>
      <vt:lpstr>Презентация PowerPoint</vt:lpstr>
      <vt:lpstr>Презентация PowerPoint</vt:lpstr>
      <vt:lpstr>Презентация PowerPoint</vt:lpstr>
      <vt:lpstr>Первая младшая группа  № 1  </vt:lpstr>
      <vt:lpstr>Презентация PowerPoint</vt:lpstr>
      <vt:lpstr>Презентация PowerPoint</vt:lpstr>
      <vt:lpstr>Презентация PowerPoint</vt:lpstr>
      <vt:lpstr>Презентация PowerPoint</vt:lpstr>
      <vt:lpstr>«Чемодан с сюрпризом»</vt:lpstr>
      <vt:lpstr>Презентация PowerPoint</vt:lpstr>
      <vt:lpstr>«Домики для шариков»</vt:lpstr>
      <vt:lpstr>«Каждой бабочке свой цветочек»</vt:lpstr>
      <vt:lpstr>«Собери карандаши,  палочки в стаканы»</vt:lpstr>
      <vt:lpstr>Презентация PowerPoint</vt:lpstr>
      <vt:lpstr>Первая младшая группа № 4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«Волшебные коробки», в которых живут игры на развитие сенсорно-перцептивной сферы ребенка</vt:lpstr>
      <vt:lpstr>«Умные выключатели»</vt:lpstr>
      <vt:lpstr>«Сенсорные коробочки»</vt:lpstr>
      <vt:lpstr>Презентация PowerPoint</vt:lpstr>
      <vt:lpstr>Презентация PowerPoint</vt:lpstr>
      <vt:lpstr>«Веселые прищепки»</vt:lpstr>
      <vt:lpstr>«Чудо – замочки»</vt:lpstr>
      <vt:lpstr>Презентация PowerPoint</vt:lpstr>
      <vt:lpstr>Тренажер «Цветные крышки»</vt:lpstr>
      <vt:lpstr>Презентация PowerPoint</vt:lpstr>
      <vt:lpstr>«Сенсорное одеяло»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Игровая технология</vt:lpstr>
      <vt:lpstr>Салон красоты</vt:lpstr>
      <vt:lpstr>Модники</vt:lpstr>
      <vt:lpstr>Презентация PowerPoint</vt:lpstr>
      <vt:lpstr>Чаепитие </vt:lpstr>
      <vt:lpstr>Презентация PowerPoint</vt:lpstr>
      <vt:lpstr>Супер - повар </vt:lpstr>
      <vt:lpstr>Водитель такси</vt:lpstr>
      <vt:lpstr>Скорая помощь</vt:lpstr>
      <vt:lpstr>Презентация PowerPoint</vt:lpstr>
      <vt:lpstr>Театр на крышках</vt:lpstr>
      <vt:lpstr>«Театр на фартуке» </vt:lpstr>
      <vt:lpstr>Варежковый театр</vt:lpstr>
      <vt:lpstr>Презентация PowerPoint</vt:lpstr>
      <vt:lpstr>Презентация PowerPoint</vt:lpstr>
      <vt:lpstr>Технология «Лэпбук»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Технология «Пальчиковые шаги»</vt:lpstr>
      <vt:lpstr>Презентация PowerPoint</vt:lpstr>
      <vt:lpstr>Презентация PowerPoint</vt:lpstr>
      <vt:lpstr>Технология «Палочки – стукалочки»</vt:lpstr>
      <vt:lpstr>Презентация PowerPoint</vt:lpstr>
      <vt:lpstr>Технология экспериментальной деятельности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Утренняя гимнастика</vt:lpstr>
      <vt:lpstr>Непрерывная образовательная деятельность по физическому развитию</vt:lpstr>
      <vt:lpstr>Презентация PowerPoint</vt:lpstr>
      <vt:lpstr>Презентация PowerPoint</vt:lpstr>
      <vt:lpstr>Презентация PowerPoint</vt:lpstr>
      <vt:lpstr>Игрушки - прыгуны</vt:lpstr>
      <vt:lpstr>Игрушки -каталки</vt:lpstr>
      <vt:lpstr>Презентация PowerPoint</vt:lpstr>
      <vt:lpstr>Презентация PowerPoint</vt:lpstr>
      <vt:lpstr> Крутилка    </vt:lpstr>
      <vt:lpstr>Серсо</vt:lpstr>
      <vt:lpstr>Кто первый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Собери бусы</vt:lpstr>
      <vt:lpstr>Сенсорные мешочки</vt:lpstr>
      <vt:lpstr>Презентация PowerPoint</vt:lpstr>
      <vt:lpstr>Презентация PowerPoint</vt:lpstr>
      <vt:lpstr>Непрерывная образовательная деятельность по художественно – эстетическому развитию Музыка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Здравствуйте, пальчики</vt:lpstr>
      <vt:lpstr>Сенсорный стульчик</vt:lpstr>
      <vt:lpstr>Презентация PowerPoint</vt:lpstr>
      <vt:lpstr>Презентация PowerPoint</vt:lpstr>
      <vt:lpstr>Сенсорная коробка: подбери предметы желтого цвета</vt:lpstr>
      <vt:lpstr>Сенсорная коробка: найди предметы</vt:lpstr>
      <vt:lpstr>Сенсорная елочка</vt:lpstr>
      <vt:lpstr>Сенсорная дорожка</vt:lpstr>
      <vt:lpstr>Для детей групп раннего возраста  в МБДОУ «ДС № 393 г. Челябинска»  функционирует   кружок дополнительной образовательной услуги художественной направленности по развитию художественно-творческих способностей  «Талантики»</vt:lpstr>
      <vt:lpstr>Презентация PowerPoint</vt:lpstr>
      <vt:lpstr>Общая характеристика программы</vt:lpstr>
      <vt:lpstr>Содержание образовательной деятельности для детей  2 - 3 лет </vt:lpstr>
      <vt:lpstr>Нетрадиционные виды рисования</vt:lpstr>
      <vt:lpstr>Презентация PowerPoint</vt:lpstr>
      <vt:lpstr>«Солнышко проснулось»</vt:lpstr>
      <vt:lpstr>«Гроздь винограда»</vt:lpstr>
      <vt:lpstr>«Птицы у кормушки»</vt:lpstr>
      <vt:lpstr>«Заснеженное дерево»</vt:lpstr>
      <vt:lpstr>«Елочка - елочка»</vt:lpstr>
      <vt:lpstr>Презентация PowerPoint</vt:lpstr>
      <vt:lpstr> Сегодня освоение информационно-коммуникационных технологий -  это  жизненная необходимость для каждого педагога   </vt:lpstr>
      <vt:lpstr>Презентация PowerPoint</vt:lpstr>
      <vt:lpstr>Сайт первой младшей группы № 1 https://smeshariki393.nethouse.ru</vt:lpstr>
      <vt:lpstr>Презентация PowerPoint</vt:lpstr>
      <vt:lpstr>Сайт первой младшей группы № 4 https://group-tale4.nethouse.ru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Мастер – класс для родителей  «Роль мелкой моторики  в развитии речи  ребенка раннего возраста» -  первая младшая группа № 1</vt:lpstr>
      <vt:lpstr>Мастер- класс для родителей  «Наши пальчики играют — говорить нам помогают»–  первая младшая группа № 4</vt:lpstr>
      <vt:lpstr>Мастер – класс для родителей по здоровьесбережению  «Здоровье детей в наших руках» -  первая младшая группа № 1</vt:lpstr>
      <vt:lpstr>Мастер – класс для родителей по здоровьесбережению  «Профилактика и коррекция плоскостопия у детей раннего возраста» -  первая младшая группа № 4</vt:lpstr>
      <vt:lpstr>Презентация PowerPoint</vt:lpstr>
      <vt:lpstr>Презентация PowerPoint</vt:lpstr>
      <vt:lpstr>Презентация PowerPoint</vt:lpstr>
      <vt:lpstr>Презентация PowerPoint</vt:lpstr>
      <vt:lpstr>Пищеблок МБДОУ «ДС № 393 г. Челябинска» оснащен необходимым оборудованием:</vt:lpstr>
      <vt:lpstr>Пищеблок</vt:lpstr>
      <vt:lpstr>Презентация PowerPoint</vt:lpstr>
      <vt:lpstr>Презентация PowerPoint</vt:lpstr>
      <vt:lpstr>Электромясорубка</vt:lpstr>
      <vt:lpstr>Тестомес</vt:lpstr>
      <vt:lpstr>Слайсер</vt:lpstr>
      <vt:lpstr>Хлеборезка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МУНИЦИПАЛЬНОЕ БЮДЖЕТНОЕ ДОШКОЛЬНОЕ ОБРАЗОВАТЕЛЬНОЕ УЧРЕЖДЕНИЕ  «ДЕТСКИЙ САД № 393 Г.ЧЕЛЯБИНСКА»</dc:title>
  <dc:creator>Алла</dc:creator>
  <cp:lastModifiedBy>User</cp:lastModifiedBy>
  <cp:revision>511</cp:revision>
  <dcterms:created xsi:type="dcterms:W3CDTF">2021-03-07T12:09:48Z</dcterms:created>
  <dcterms:modified xsi:type="dcterms:W3CDTF">2021-03-17T06:15:07Z</dcterms:modified>
</cp:coreProperties>
</file>