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7" r:id="rId4"/>
    <p:sldId id="259" r:id="rId5"/>
    <p:sldId id="260" r:id="rId6"/>
    <p:sldId id="261" r:id="rId7"/>
    <p:sldId id="272" r:id="rId8"/>
    <p:sldId id="267" r:id="rId9"/>
    <p:sldId id="269" r:id="rId10"/>
    <p:sldId id="271" r:id="rId11"/>
    <p:sldId id="262" r:id="rId12"/>
    <p:sldId id="277" r:id="rId13"/>
    <p:sldId id="270" r:id="rId14"/>
    <p:sldId id="263" r:id="rId15"/>
    <p:sldId id="268" r:id="rId16"/>
    <p:sldId id="265" r:id="rId17"/>
    <p:sldId id="264" r:id="rId18"/>
    <p:sldId id="266" r:id="rId19"/>
    <p:sldId id="278" r:id="rId20"/>
    <p:sldId id="280" r:id="rId21"/>
    <p:sldId id="281" r:id="rId22"/>
    <p:sldId id="283" r:id="rId23"/>
    <p:sldId id="273" r:id="rId24"/>
    <p:sldId id="274" r:id="rId25"/>
    <p:sldId id="28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=""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3642" autoAdjust="0"/>
  </p:normalViewPr>
  <p:slideViewPr>
    <p:cSldViewPr>
      <p:cViewPr varScale="1">
        <p:scale>
          <a:sx n="81" d="100"/>
          <a:sy n="81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0T07:58:21.192" idx="1">
    <p:pos x="5760" y="0"/>
    <p:text/>
    <p:extLst>
      <p:ext uri="{C676402C-5697-4E1C-873F-D02D1690AC5C}">
        <p15:threadingInfo xmlns=""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84D528A-13F1-4C46-80B6-D667B8A30BE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6F01C146-BA75-4B7B-86BB-71441EB82E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EA0B466D-0730-4723-A816-856EBD3CB1D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F4AC6-615E-4D93-8FB4-7688C78EC8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13.03.2021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tiff"/><Relationship Id="rId7" Type="http://schemas.openxmlformats.org/officeDocument/2006/relationships/image" Target="../media/image48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59632" y="3501008"/>
            <a:ext cx="748883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детский сад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возраста»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1312" y="0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275 г. Челябинска»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/>
          <a:srcRect l="9021" r="8259"/>
          <a:stretch/>
        </p:blipFill>
        <p:spPr>
          <a:xfrm>
            <a:off x="187662" y="109509"/>
            <a:ext cx="4312329" cy="3103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1559" r="10995"/>
          <a:stretch/>
        </p:blipFill>
        <p:spPr>
          <a:xfrm>
            <a:off x="4499992" y="116632"/>
            <a:ext cx="4464496" cy="30963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92080" y="1628800"/>
            <a:ext cx="76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156176" y="980728"/>
            <a:ext cx="52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092280" y="15567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36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07704" y="109013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15616" y="172124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131840" y="145946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4248472" cy="331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95936" y="2492896"/>
            <a:ext cx="144016" cy="720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2636912"/>
            <a:ext cx="144016" cy="720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2780929"/>
            <a:ext cx="144016" cy="720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2492896"/>
            <a:ext cx="7200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2348880"/>
            <a:ext cx="1115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егкая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2636912"/>
            <a:ext cx="6671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2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18" y="1554163"/>
            <a:ext cx="6533363" cy="4525962"/>
          </a:xfrm>
        </p:spPr>
      </p:pic>
      <p:pic>
        <p:nvPicPr>
          <p:cNvPr id="19458" name="Picture 2" descr="https://ds02.infourok.ru/uploads/ex/09ab/0007d1da-11a46f35/hello_html_7cf110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489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05754" y="12532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Кадровый состав на группах раннего возраста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63328" y="4397788"/>
            <a:ext cx="242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Курсы повышения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6610" y="60563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 педагогов, работающих с детьми раннего возраста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7495243" y="1975935"/>
            <a:ext cx="109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высшее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/>
          <a:srcRect l="12577" t="13132" r="15173" b="12775"/>
          <a:stretch/>
        </p:blipFill>
        <p:spPr>
          <a:xfrm>
            <a:off x="2271040" y="1686535"/>
            <a:ext cx="2727445" cy="17194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8981" y="1068128"/>
            <a:ext cx="227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/>
          <a:srcRect l="7592" r="7592" b="10803"/>
          <a:stretch/>
        </p:blipFill>
        <p:spPr>
          <a:xfrm>
            <a:off x="5871538" y="1686524"/>
            <a:ext cx="3036736" cy="1919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2857" y="2528569"/>
            <a:ext cx="170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средне педагогическое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8981" y="2093874"/>
            <a:ext cx="1593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без категории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6477" y="1812794"/>
            <a:ext cx="1753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первая квалификационная категория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184" y="2060848"/>
            <a:ext cx="1502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курсы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526" y="2487856"/>
            <a:ext cx="1206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высшая категория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/>
          <a:srcRect l="7928" r="5669" b="9947"/>
          <a:stretch/>
        </p:blipFill>
        <p:spPr>
          <a:xfrm>
            <a:off x="6025999" y="4813388"/>
            <a:ext cx="2938489" cy="188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2892" y="5680210"/>
            <a:ext cx="1431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2525" y="5083290"/>
            <a:ext cx="1312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педагог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5188" y="4364568"/>
            <a:ext cx="3481562" cy="23276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91589" y="1942530"/>
            <a:ext cx="1099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высшее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5544616" cy="3422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1185">
            <a:off x="4470527" y="-230914"/>
            <a:ext cx="4685650" cy="3826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493" y="1196752"/>
            <a:ext cx="4415932" cy="1340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3140968"/>
            <a:ext cx="30963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 годового плана работы методического объединения воспитателей групп раннего  возраста: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компетентности, профессионального мастерства, творческого потенциала и успешности педагогов по возрастной группе, а также повышение современного качества и эффективности образовательного процесса в условиях реализации ФГОС ДО.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9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519">
            <a:off x="1432948" y="151674"/>
            <a:ext cx="2026224" cy="274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23" y="103356"/>
            <a:ext cx="1972082" cy="278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497">
            <a:off x="5575767" y="182346"/>
            <a:ext cx="2045453" cy="2753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бъект 4"/>
          <p:cNvSpPr>
            <a:spLocks noGrp="1"/>
          </p:cNvSpPr>
          <p:nvPr/>
        </p:nvSpPr>
        <p:spPr>
          <a:xfrm>
            <a:off x="457200" y="11660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бъект 4"/>
          <p:cNvSpPr>
            <a:spLocks noGrp="1"/>
          </p:cNvSpPr>
          <p:nvPr/>
        </p:nvSpPr>
        <p:spPr>
          <a:xfrm>
            <a:off x="609600" y="13184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4164" y="6243869"/>
            <a:ext cx="146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программы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47" y="3216066"/>
            <a:ext cx="3764880" cy="29939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832" y="6057580"/>
            <a:ext cx="3554276" cy="774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015">
            <a:off x="6849407" y="3664377"/>
            <a:ext cx="2051034" cy="28469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929">
            <a:off x="4383114" y="3690729"/>
            <a:ext cx="1964234" cy="27236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70709" y="2966766"/>
            <a:ext cx="269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Рабочие программы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88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73" y="1554163"/>
            <a:ext cx="3489054" cy="4525962"/>
          </a:xfrm>
        </p:spPr>
      </p:pic>
      <p:pic>
        <p:nvPicPr>
          <p:cNvPr id="20482" name="Picture 2" descr="https://i.pinimg.com/originals/89/ed/3f/89ed3ff5462a82c36333c94aaafd2d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62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5" y="277767"/>
            <a:ext cx="3549950" cy="25527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0" y="3429000"/>
            <a:ext cx="2129163" cy="14856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2948" y="2907706"/>
            <a:ext cx="2182546" cy="2901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209"/>
          <a:stretch/>
        </p:blipFill>
        <p:spPr>
          <a:xfrm>
            <a:off x="4330823" y="832321"/>
            <a:ext cx="4536504" cy="1597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1510" y="3093136"/>
            <a:ext cx="2715795" cy="3619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8"/>
            <a:ext cx="9144000" cy="684891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4588" y="24590"/>
            <a:ext cx="2324122" cy="3190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0014">
            <a:off x="6792547" y="1907571"/>
            <a:ext cx="2451654" cy="3149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737" y="-5660"/>
            <a:ext cx="2393166" cy="3141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8" y="2132856"/>
            <a:ext cx="2272164" cy="302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54"/>
          <a:stretch>
            <a:fillRect/>
          </a:stretch>
        </p:blipFill>
        <p:spPr>
          <a:xfrm>
            <a:off x="899592" y="3789040"/>
            <a:ext cx="1080120" cy="150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b="14601"/>
          <a:stretch>
            <a:fillRect/>
          </a:stretch>
        </p:blipFill>
        <p:spPr bwMode="auto">
          <a:xfrm>
            <a:off x="3275856" y="260648"/>
            <a:ext cx="271462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141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41766"/>
            <a:ext cx="4067942" cy="242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41765"/>
            <a:ext cx="3936509" cy="242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443287"/>
            <a:ext cx="3894215" cy="233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ds04.infourok.ru/uploads/ex/0716/0017adc5-9d667b35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t="22576" r="80770"/>
          <a:stretch>
            <a:fillRect/>
          </a:stretch>
        </p:blipFill>
        <p:spPr>
          <a:xfrm>
            <a:off x="0" y="0"/>
            <a:ext cx="2330244" cy="5013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2924944"/>
            <a:ext cx="4425956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365104"/>
            <a:ext cx="4455962" cy="22346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16632"/>
            <a:ext cx="5652120" cy="272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781" y="260648"/>
            <a:ext cx="83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996952"/>
            <a:ext cx="66247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Пятиразовое питание на основе 20 –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дневного меню в соответствии с технологическими картами для детей раннего возраста.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Родителям предлагается меню выходного дня, проводится витаминизация третьего блюда.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графика выдачи готовых блюд, информации по объему порций (в группе и на пищеблоке).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l="35802" r="10467"/>
          <a:stretch>
            <a:fillRect/>
          </a:stretch>
        </p:blipFill>
        <p:spPr bwMode="auto">
          <a:xfrm>
            <a:off x="3771681" y="260648"/>
            <a:ext cx="288855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t="32432" r="15938"/>
          <a:stretch>
            <a:fillRect/>
          </a:stretch>
        </p:blipFill>
        <p:spPr bwMode="auto">
          <a:xfrm>
            <a:off x="323528" y="260648"/>
            <a:ext cx="304161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88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"/>
          <a:stretch>
            <a:fillRect/>
          </a:stretch>
        </p:blipFill>
        <p:spPr>
          <a:xfrm>
            <a:off x="251520" y="90684"/>
            <a:ext cx="8737976" cy="169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1990618" cy="425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r="14280"/>
          <a:stretch>
            <a:fillRect/>
          </a:stretch>
        </p:blipFill>
        <p:spPr bwMode="auto">
          <a:xfrm>
            <a:off x="2123728" y="2060848"/>
            <a:ext cx="3623911" cy="197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10584" r="15329"/>
          <a:stretch>
            <a:fillRect/>
          </a:stretch>
        </p:blipFill>
        <p:spPr bwMode="auto">
          <a:xfrm>
            <a:off x="3275856" y="4005064"/>
            <a:ext cx="4320480" cy="272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12096" r="8242"/>
          <a:stretch>
            <a:fillRect/>
          </a:stretch>
        </p:blipFill>
        <p:spPr bwMode="auto">
          <a:xfrm>
            <a:off x="5773397" y="2060848"/>
            <a:ext cx="3370603" cy="198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460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чик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20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7761" r="9967"/>
          <a:stretch>
            <a:fillRect/>
          </a:stretch>
        </p:blipFill>
        <p:spPr bwMode="auto">
          <a:xfrm>
            <a:off x="4644008" y="1196752"/>
            <a:ext cx="4176464" cy="23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48420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3024" r="12305"/>
          <a:stretch>
            <a:fillRect/>
          </a:stretch>
        </p:blipFill>
        <p:spPr bwMode="auto">
          <a:xfrm>
            <a:off x="179512" y="260648"/>
            <a:ext cx="44294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11117" r="12913"/>
          <a:stretch>
            <a:fillRect/>
          </a:stretch>
        </p:blipFill>
        <p:spPr bwMode="auto">
          <a:xfrm>
            <a:off x="4735570" y="4005064"/>
            <a:ext cx="422891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1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529" r="11060"/>
          <a:stretch>
            <a:fillRect/>
          </a:stretch>
        </p:blipFill>
        <p:spPr bwMode="auto">
          <a:xfrm>
            <a:off x="2255851" y="66310"/>
            <a:ext cx="4908437" cy="324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7310"/>
          <a:stretch/>
        </p:blipFill>
        <p:spPr>
          <a:xfrm>
            <a:off x="224447" y="3312676"/>
            <a:ext cx="2594923" cy="348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11" y="3217197"/>
            <a:ext cx="2656890" cy="358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7324" y="5008895"/>
            <a:ext cx="2985489" cy="152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3217324" y="3534215"/>
            <a:ext cx="2985488" cy="139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22" y="3662847"/>
            <a:ext cx="5330267" cy="3195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6633"/>
            <a:ext cx="5364088" cy="3510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980728"/>
            <a:ext cx="3465596" cy="4752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36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064841" cy="40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98"/>
          <a:stretch>
            <a:fillRect/>
          </a:stretch>
        </p:blipFill>
        <p:spPr>
          <a:xfrm>
            <a:off x="6228184" y="1988840"/>
            <a:ext cx="2687157" cy="286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3707904" y="4077072"/>
            <a:ext cx="432048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11304" r="13169"/>
          <a:stretch>
            <a:fillRect/>
          </a:stretch>
        </p:blipFill>
        <p:spPr bwMode="auto">
          <a:xfrm>
            <a:off x="3347864" y="1988840"/>
            <a:ext cx="287007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926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" y="160688"/>
            <a:ext cx="2848930" cy="379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18" y="1285163"/>
            <a:ext cx="2879052" cy="383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390170" cy="179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 l="25912" t="19894" r="22206"/>
          <a:stretch>
            <a:fillRect/>
          </a:stretch>
        </p:blipFill>
        <p:spPr bwMode="auto">
          <a:xfrm>
            <a:off x="6516216" y="260648"/>
            <a:ext cx="2376264" cy="170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3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ds05.infourok.ru/uploads/ex/008c/00129e2b-b8121b86/hello_html_m32abf1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3717032"/>
            <a:ext cx="748883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детский сад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возраста»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0"/>
            <a:ext cx="464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275 г. Челябинска»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932040" y="1713875"/>
            <a:ext cx="4877743" cy="1368152"/>
          </a:xfrm>
        </p:spPr>
        <p:txBody>
          <a:bodyPr/>
          <a:lstStyle/>
          <a:p>
            <a:pPr>
              <a:buClrTx/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вторая группа раннего возраста «Лучик»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«Одуванчик»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«Мишутка»</a:t>
            </a:r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640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детском саду  функционирует 12 групп: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группы для детей раннего возраста;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групп общеразвивающей направленности;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кратковременного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пребывания.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://ds275.ucoz.ru/_si/0/15308348.jpg"/>
          <p:cNvPicPr>
            <a:picLocks noChangeAspect="1" noChangeArrowheads="1"/>
          </p:cNvPicPr>
          <p:nvPr/>
        </p:nvPicPr>
        <p:blipFill>
          <a:blip r:embed="rId2" cstate="print"/>
          <a:srcRect r="74060" b="72495"/>
          <a:stretch>
            <a:fillRect/>
          </a:stretch>
        </p:blipFill>
        <p:spPr bwMode="auto">
          <a:xfrm>
            <a:off x="107504" y="1971187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0" y="3082027"/>
            <a:ext cx="32992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932040" y="5503783"/>
            <a:ext cx="41764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вторая младшая группа -2</a:t>
            </a:r>
          </a:p>
          <a:p>
            <a:pPr>
              <a:buSzPct val="70000"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средняя группа -3</a:t>
            </a:r>
          </a:p>
          <a:p>
            <a:pPr>
              <a:buSzPct val="70000"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старшая группа -2</a:t>
            </a:r>
          </a:p>
          <a:p>
            <a:pPr>
              <a:buSzPct val="70000"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подготовительная к школе группа -2</a:t>
            </a:r>
          </a:p>
          <a:p>
            <a:pPr>
              <a:buSzPct val="70000"/>
              <a:buFont typeface="Wingdings" pitchFamily="2" charset="2"/>
              <a:buChar char="q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ds04.infourok.ru/uploads/ex/0716/0017adc5-9d667b35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9632" y="1886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60648"/>
            <a:ext cx="66247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Федеральный Закон от 29.12.2012г. №273-ФЗ «Об образовании в Российской Федерации»;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 (утв. приказом Министерства образования и науки РФ от 17 октября 2013 г. N 1155);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 Главного государственного санитарного врача Российской Федерации от 28.09.2020 г. № 28 "Об утверждении санитарных правил СП 2.4. 3648-20 "Санитарно-эпидемиологические требования к организациям воспитания и обучения, отдыха и оздоровления детей и молодежи";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 Главного государственного санитарного врача Российской Федерации от 28.01.2021 г. № 2 "Об утверждении санитарных правил и норм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1.2.3685-21 "Гигиенические нормативы и требования к обеспечению безопасности и (или) безвредности для человека факторов среды обитания";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Приказ Министерства просвещения РФ (от 31 июля 2020 года N 373)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Устав МБДОУ «ДС № 275 г. Челябинска»;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ООП МБДОУ «ДС № 275 г. Челябинска»;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Положение о медико-педагогическом совещании МБДОУ «ДС № 275г. Челябинска»;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Положение о режиме занятий воспитанников МБДОУ «ДС № 275 г. Челябинска»;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Программа  по адаптации детей раннего возраста «Здравствуй, детский сад!»;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Положение о группе кратковременного пребывания МБДОУ «ДС № 275 г. Челябинска».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https://i.pinimg.com/736x/38/70/b3/3870b357e607a3d45c8714a215024a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https://main-cdn.goods.ru/hlr-system/1636786414/100024291359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1640860" cy="24495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43808" y="1628800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Цель Программы «Первые шаги» — развитие целостной личности ребёнка — его активности, самостоятельности, эмоциональной отзывчивости к окружающему миру, творческого потенциала.</a:t>
            </a:r>
            <a:endParaRPr lang="ru-RU" sz="1400" b="1" dirty="0"/>
          </a:p>
        </p:txBody>
      </p:sp>
      <p:pic>
        <p:nvPicPr>
          <p:cNvPr id="9" name="Picture 6" descr="https://forteacher.minemshop.ru/images/1016529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924944"/>
            <a:ext cx="144304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7504" y="3645024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Цель Программы «От рождения до школы» </a:t>
            </a:r>
          </a:p>
          <a:p>
            <a:pPr algn="just"/>
            <a:r>
              <a:rPr lang="ru-RU" sz="1400" b="1" dirty="0" smtClean="0"/>
              <a:t>-создание благоприятных условий для полноценного </a:t>
            </a:r>
          </a:p>
          <a:p>
            <a:pPr algn="just"/>
            <a:r>
              <a:rPr lang="ru-RU" sz="1400" b="1" dirty="0" smtClean="0"/>
              <a:t>проживания ребенком дошкольного детства, </a:t>
            </a:r>
          </a:p>
          <a:p>
            <a:pPr algn="just"/>
            <a:r>
              <a:rPr lang="ru-RU" sz="1400" b="1" dirty="0" smtClean="0"/>
              <a:t>формирование основ базовой культуры личности,</a:t>
            </a:r>
          </a:p>
          <a:p>
            <a:pPr algn="just"/>
            <a:r>
              <a:rPr lang="ru-RU" sz="1400" b="1" dirty="0" smtClean="0"/>
              <a:t> всестороннее развитие психических и физических</a:t>
            </a:r>
          </a:p>
          <a:p>
            <a:pPr algn="just"/>
            <a:r>
              <a:rPr lang="ru-RU" sz="1400" b="1" dirty="0" smtClean="0"/>
              <a:t> качеств в соответствии с возрастными и </a:t>
            </a:r>
          </a:p>
          <a:p>
            <a:pPr algn="just"/>
            <a:r>
              <a:rPr lang="ru-RU" sz="1400" b="1" dirty="0" smtClean="0"/>
              <a:t>индивидуальными особенностями, подготовка</a:t>
            </a:r>
          </a:p>
          <a:p>
            <a:pPr algn="just"/>
            <a:r>
              <a:rPr lang="ru-RU" sz="1400" b="1" dirty="0" smtClean="0"/>
              <a:t> к жизни в современном обществе, формирование </a:t>
            </a:r>
          </a:p>
          <a:p>
            <a:pPr algn="just"/>
            <a:r>
              <a:rPr lang="ru-RU" sz="1400" b="1" dirty="0" smtClean="0"/>
              <a:t>предпосылок к учебной деятельности, обеспечение безопасности жизнедеятельности дошкольника.  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1739"/>
            <a:ext cx="9159651" cy="6869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916833"/>
            <a:ext cx="6552728" cy="576063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619">
            <a:off x="379480" y="291641"/>
            <a:ext cx="2186838" cy="2997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560">
            <a:off x="4286061" y="235710"/>
            <a:ext cx="2224659" cy="311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48" y="2492896"/>
            <a:ext cx="2943841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257551"/>
            <a:ext cx="1928089" cy="260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35801"/>
            <a:ext cx="1944216" cy="262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56217"/>
            <a:ext cx="1929079" cy="260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11065"/>
            <a:ext cx="4104456" cy="304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4093955" cy="303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30908"/>
            <a:ext cx="6405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благоприятной адаптации детей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r="74451"/>
          <a:stretch>
            <a:fillRect/>
          </a:stretch>
        </p:blipFill>
        <p:spPr bwMode="auto">
          <a:xfrm>
            <a:off x="251519" y="4244165"/>
            <a:ext cx="1872209" cy="261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039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774">
            <a:off x="6003137" y="3134975"/>
            <a:ext cx="2365950" cy="3252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01254"/>
            <a:ext cx="4076755" cy="280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932080" cy="219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592"/>
            <a:ext cx="3932739" cy="284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725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763">
            <a:off x="385818" y="2828686"/>
            <a:ext cx="2655272" cy="3717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0505" y="142451"/>
            <a:ext cx="1876490" cy="2710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7085" y="142451"/>
            <a:ext cx="2089439" cy="296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ds05.infourok.ru/uploads/ex/05d2/00106d09-ffc4aaf4/hello_html_db1469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25" y="980728"/>
            <a:ext cx="2040981" cy="288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04" y="4031315"/>
            <a:ext cx="3513191" cy="263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628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1836</TotalTime>
  <Words>503</Words>
  <Application>Microsoft Office PowerPoint</Application>
  <PresentationFormat>Экран (4:3)</PresentationFormat>
  <Paragraphs>71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  «Лучший детский сад  для детей  раннего возраста»</vt:lpstr>
      <vt:lpstr>Слайд 2</vt:lpstr>
      <vt:lpstr>Слайд 3</vt:lpstr>
      <vt:lpstr>Слайд 4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 «Лучший детский сад  для детей  раннего возраста»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Илья Власов</dc:creator>
  <cp:lastModifiedBy>Илья Власов</cp:lastModifiedBy>
  <cp:revision>126</cp:revision>
  <dcterms:created xsi:type="dcterms:W3CDTF">2021-03-07T08:47:03Z</dcterms:created>
  <dcterms:modified xsi:type="dcterms:W3CDTF">2021-03-13T14:15:24Z</dcterms:modified>
</cp:coreProperties>
</file>